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61" r:id="rId3"/>
    <p:sldId id="258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A6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3"/>
    <p:restoredTop sz="94658"/>
  </p:normalViewPr>
  <p:slideViewPr>
    <p:cSldViewPr snapToGrid="0">
      <p:cViewPr varScale="1">
        <p:scale>
          <a:sx n="61" d="100"/>
          <a:sy n="61" d="100"/>
        </p:scale>
        <p:origin x="9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1DB24-058B-D240-994A-D1DA2AD6FCF6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168F4-9FE9-1B46-A5C4-4C411FC8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50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168F4-9FE9-1B46-A5C4-4C411FC89D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51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4D47-50D1-F4CB-AEDB-A19DDCD25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B4B6D-DC4E-292B-975E-7BEF37647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71583-3D7E-A026-5DEC-9B8588FDB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687A-AA7E-7F48-9A80-05289B77A28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C3AD5-A45B-12BF-CE18-31432906E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35481-27B3-FDEA-87CD-5974CCCDC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A02C-904A-824C-86EC-34AF2908B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3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5D1FD-88B3-F62B-4E07-4FFBE72ED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716933-FFBE-F961-C483-7EFD8341B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3720A-FB05-562F-E6BE-08FF34A56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85B1-FE21-C243-A55B-DD5F0A2C83F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A4BAD-4ADC-9BC2-D4F0-5255F1027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B644C-4A20-D41F-533B-B79D76B47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7215-70C0-8B46-AAB1-806D8783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8D2B96-300A-737A-6081-44DCED1A0A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2C2869-C4EE-3644-44DF-6C258C48B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591ED-0D8D-11BC-7767-99FEF90C7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85B1-FE21-C243-A55B-DD5F0A2C83F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603B4-7BCB-8B96-3CBA-D8F0453F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B04E7-72FE-55BC-FC78-5726BDFB5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7215-70C0-8B46-AAB1-806D8783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5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104B9-620D-2267-51F5-A8DE79EBE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6C88F-C20C-7FD3-7C33-66127ABD2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CF447-CF43-17AC-F68A-A058E956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85B1-FE21-C243-A55B-DD5F0A2C83F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29AA9-86E7-39B2-BF77-3C5FAA093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4C372-00B1-0468-7661-B94B57CB0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7215-70C0-8B46-AAB1-806D8783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5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13081-A614-B9B7-DD7B-ECE78825F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63C5B-C744-B1BB-7B0E-25550F38E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DCEAC-B4B6-5572-BB70-11A822C13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85B1-FE21-C243-A55B-DD5F0A2C83F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618D7-3251-0A29-A2B3-0CADE64B0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C5CC8-1DEE-5E8F-BA67-AA5E7DF5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7215-70C0-8B46-AAB1-806D8783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3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22FBD-BECE-FB62-9B02-6935F184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B71C1-55E5-B9C8-6C45-D483AAAB3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FC3DFD-91E0-6ED7-4143-A0ACBEECB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9AD5C-70AC-FFB2-DF3E-7FA5F8381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85B1-FE21-C243-A55B-DD5F0A2C83F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B1930-7598-FCFC-AFE2-D31B515CA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7E539-AE79-FAE9-AE6D-179CB59F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7215-70C0-8B46-AAB1-806D8783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34988-CEAB-C895-C018-C3C246AD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EDCB9-FB9E-3D36-7825-D2588C3C2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FB6ECB-94FD-4092-F7B3-DB3BF004B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DE1A32-60A5-53BA-65D5-0E36F3F4AF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9A87C-E797-C7F8-1DFC-4B6A77DCB5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33454E-17F4-2C7B-A1A3-456C194FF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85B1-FE21-C243-A55B-DD5F0A2C83F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6A3862-6704-05D3-5EEE-FB125BED7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552863-6C93-E3D8-1606-599F4988A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7215-70C0-8B46-AAB1-806D8783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1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B40B8-3D1D-A2F4-56F0-11B7A5770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8AAA7-4B96-C942-9F25-8413027F7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85B1-FE21-C243-A55B-DD5F0A2C83F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04CA81-CC72-A767-1BA7-3D454C9FE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4E5D7-09CD-7D89-2EF2-74C92BA83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7215-70C0-8B46-AAB1-806D8783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1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AE6B04-49D9-5267-E20B-AF3F47132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85B1-FE21-C243-A55B-DD5F0A2C83F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E3F050-6179-C5F2-9B3B-3C7BBEC56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23BE0-E406-DA0A-45C8-4C0D9600A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7215-70C0-8B46-AAB1-806D8783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33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2D4D8-2DFE-0D48-DF2E-EC5212AE7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F5B6D-B829-4587-BC9E-93B831A91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84F8D4-5903-B014-638F-D5FAA3201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1E6A3-C81E-9F7C-98C1-231A89EB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85B1-FE21-C243-A55B-DD5F0A2C83F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4A0CA-B42F-F801-2995-57503F7F0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202ED-3DD6-EE2B-034C-1EB9EF8D7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7215-70C0-8B46-AAB1-806D8783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76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5008-4E2F-D54A-4585-5D71E29EA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5957DA-8741-25B6-A5D3-774C87CB7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F7F29F-242C-FD20-BD48-BD433407A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A2532-122C-9955-8309-6408F1D3B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85B1-FE21-C243-A55B-DD5F0A2C83F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E7154A-88C8-7A19-0529-1CC22C354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04A84-6F41-BE3C-0184-1939840E8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7215-70C0-8B46-AAB1-806D8783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0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7C23E-A7D7-8238-5201-AB974DFFC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14221"/>
            <a:ext cx="10515600" cy="3862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B57A2-33F9-EA76-D497-207232F5B9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9B687A-AA7E-7F48-9A80-05289B77A28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80298-02F8-C51E-1A8B-C3401756E6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36206-3AD2-D7BE-121E-972CE0A2E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91A02C-904A-824C-86EC-34AF2908B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2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8DF0B-3455-FC6D-09A4-58A27346D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568" y="2945302"/>
            <a:ext cx="11182864" cy="68172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Interagency Cooperation: </a:t>
            </a:r>
            <a:br>
              <a: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experience in the Kyrgyz Republic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FA2A64-0F7D-042F-FE33-667FEC8D0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0677"/>
            <a:ext cx="9144000" cy="486508"/>
          </a:xfrm>
        </p:spPr>
        <p:txBody>
          <a:bodyPr>
            <a:no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14 May 2025, Brussels</a:t>
            </a:r>
          </a:p>
        </p:txBody>
      </p:sp>
    </p:spTree>
    <p:extLst>
      <p:ext uri="{BB962C8B-B14F-4D97-AF65-F5344CB8AC3E}">
        <p14:creationId xmlns:p14="http://schemas.microsoft.com/office/powerpoint/2010/main" val="3999033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AE5DE93-5DBE-4ED3-9F19-2E1C59A864DC}"/>
              </a:ext>
            </a:extLst>
          </p:cNvPr>
          <p:cNvSpPr txBox="1">
            <a:spLocks/>
          </p:cNvSpPr>
          <p:nvPr/>
        </p:nvSpPr>
        <p:spPr>
          <a:xfrm>
            <a:off x="4419397" y="880199"/>
            <a:ext cx="7352187" cy="99499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lnSpc>
                <a:spcPct val="12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rgbClr val="254A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Security Council Resolution 1540;</a:t>
            </a:r>
            <a:endParaRPr lang="ru-RU" sz="7200" dirty="0">
              <a:solidFill>
                <a:srgbClr val="254A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57250" indent="-857250">
              <a:lnSpc>
                <a:spcPct val="12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rgbClr val="254A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Convention on the Prohibition of the Development, Production and Stockpiling of Bacteriological (Biological) and Toxin Weapons and on their Destruction</a:t>
            </a:r>
            <a:r>
              <a:rPr lang="ru-RU" sz="7200" dirty="0">
                <a:solidFill>
                  <a:srgbClr val="254A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857250" indent="-857250">
              <a:lnSpc>
                <a:spcPct val="12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rgbClr val="254A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Convention on the Prohibition of the Development, Production, Stockpiling and Use of Chemical Weapons and on Their Destruction</a:t>
            </a:r>
            <a:r>
              <a:rPr lang="tg-Cyrl-TJ" sz="7200" dirty="0">
                <a:solidFill>
                  <a:srgbClr val="254A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857250" indent="-857250">
              <a:lnSpc>
                <a:spcPct val="12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rgbClr val="254A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Basel Convention on the Control of Transboundary Movements of Hazardous Wastes and their Disposal</a:t>
            </a:r>
            <a:r>
              <a:rPr lang="ru-RU" sz="7200" dirty="0">
                <a:solidFill>
                  <a:srgbClr val="254A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857250" indent="-857250">
              <a:lnSpc>
                <a:spcPct val="12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rgbClr val="254A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Rotterdam Convention on the Prior Informed Consent Procedure for Certain Hazardous Chemicals and Pesticides in International Trade</a:t>
            </a:r>
            <a:r>
              <a:rPr lang="ru-RU" sz="7200" dirty="0">
                <a:solidFill>
                  <a:srgbClr val="254A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857250" indent="-857250">
              <a:lnSpc>
                <a:spcPct val="12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rgbClr val="254A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Stockholm Convention on Persistent Organic Pollutants (POPs)</a:t>
            </a:r>
            <a:r>
              <a:rPr lang="ru-RU" sz="7200" dirty="0">
                <a:solidFill>
                  <a:srgbClr val="254A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857250" indent="-857250">
              <a:lnSpc>
                <a:spcPct val="12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rgbClr val="254A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UNECE Convention on the Transboundary Effects of Industrial Accidents; </a:t>
            </a:r>
          </a:p>
          <a:p>
            <a:pPr marL="857250" indent="-857250">
              <a:lnSpc>
                <a:spcPct val="12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rgbClr val="254A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CTBT, CPPNM, CPPNM/A, CSA, RADW, ICSANT</a:t>
            </a:r>
            <a:r>
              <a:rPr lang="ru-RU" sz="7200" dirty="0">
                <a:solidFill>
                  <a:srgbClr val="254A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g-Cyrl-TJ" sz="7200" dirty="0">
              <a:solidFill>
                <a:srgbClr val="254A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0" indent="-1143000">
              <a:lnSpc>
                <a:spcPct val="12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endParaRPr lang="ru-RU" sz="7200" dirty="0">
              <a:solidFill>
                <a:srgbClr val="254A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endParaRPr lang="en-US" sz="3200" b="1" dirty="0">
              <a:solidFill>
                <a:srgbClr val="254A68"/>
              </a:solidFill>
              <a:latin typeface="Roboto" panose="02000000000000000000" pitchFamily="2" charset="0"/>
            </a:endParaRPr>
          </a:p>
        </p:txBody>
      </p:sp>
      <p:pic>
        <p:nvPicPr>
          <p:cNvPr id="8" name="Picture 7" descr="A red and yellow flag with a sun and a cross&#10;&#10;Description automatically generated">
            <a:extLst>
              <a:ext uri="{FF2B5EF4-FFF2-40B4-BE49-F238E27FC236}">
                <a16:creationId xmlns:a16="http://schemas.microsoft.com/office/drawing/2014/main" id="{789F7028-BF9F-48AE-8D0B-109E20A26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653" y="1631245"/>
            <a:ext cx="1770860" cy="994998"/>
          </a:xfrm>
          <a:prstGeom prst="rect">
            <a:avLst/>
          </a:prstGeom>
        </p:spPr>
      </p:pic>
      <p:pic>
        <p:nvPicPr>
          <p:cNvPr id="10" name="Picture 9" descr="A map of kyrgyzstan with cities&#10;&#10;Description automatically generated">
            <a:extLst>
              <a:ext uri="{FF2B5EF4-FFF2-40B4-BE49-F238E27FC236}">
                <a16:creationId xmlns:a16="http://schemas.microsoft.com/office/drawing/2014/main" id="{991E2AC2-E31C-4CE3-8020-ECBC9294F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32" y="2891401"/>
            <a:ext cx="3457901" cy="25035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0E76118-7186-4825-A119-C398E2C7A1F7}"/>
              </a:ext>
            </a:extLst>
          </p:cNvPr>
          <p:cNvSpPr txBox="1">
            <a:spLocks/>
          </p:cNvSpPr>
          <p:nvPr/>
        </p:nvSpPr>
        <p:spPr>
          <a:xfrm>
            <a:off x="5097315" y="204024"/>
            <a:ext cx="7352187" cy="9949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254A68"/>
                </a:solidFill>
                <a:latin typeface="Roboto" panose="02000000000000000000" pitchFamily="2" charset="0"/>
              </a:rPr>
              <a:t>International frameworks</a:t>
            </a:r>
            <a:br>
              <a:rPr lang="en-US" sz="3200" b="1" dirty="0">
                <a:solidFill>
                  <a:srgbClr val="254A68"/>
                </a:solidFill>
                <a:latin typeface="Roboto" panose="02000000000000000000" pitchFamily="2" charset="0"/>
              </a:rPr>
            </a:br>
            <a:endParaRPr lang="en-US" sz="3200" b="1" dirty="0">
              <a:solidFill>
                <a:srgbClr val="254A68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7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554C5-487E-D0B8-316E-7CEEF96C4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645" y="300402"/>
            <a:ext cx="7352187" cy="994998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254A68"/>
                </a:solidFill>
              </a:rPr>
              <a:t>Interagency Working Group on CBRN Security in the Kyrgyz Republic</a:t>
            </a:r>
            <a:br>
              <a:rPr lang="en-US" sz="3200" b="1" dirty="0">
                <a:solidFill>
                  <a:srgbClr val="254A68"/>
                </a:solidFill>
                <a:latin typeface="Roboto" panose="02000000000000000000" pitchFamily="2" charset="0"/>
              </a:rPr>
            </a:br>
            <a:endParaRPr lang="en-US" sz="3200" b="1" dirty="0">
              <a:solidFill>
                <a:srgbClr val="254A68"/>
              </a:solidFill>
              <a:latin typeface="Roboto" panose="02000000000000000000" pitchFamily="2" charset="0"/>
            </a:endParaRPr>
          </a:p>
        </p:txBody>
      </p:sp>
      <p:pic>
        <p:nvPicPr>
          <p:cNvPr id="5" name="Picture 4" descr="A blue line drawing of people shaking hands&#10;&#10;Description automatically generated">
            <a:extLst>
              <a:ext uri="{FF2B5EF4-FFF2-40B4-BE49-F238E27FC236}">
                <a16:creationId xmlns:a16="http://schemas.microsoft.com/office/drawing/2014/main" id="{36663C64-F6DE-4E73-BA79-8412F03D6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4548352" cy="454835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AE5DE93-5DBE-4ED3-9F19-2E1C59A864DC}"/>
              </a:ext>
            </a:extLst>
          </p:cNvPr>
          <p:cNvSpPr txBox="1">
            <a:spLocks/>
          </p:cNvSpPr>
          <p:nvPr/>
        </p:nvSpPr>
        <p:spPr>
          <a:xfrm>
            <a:off x="4671645" y="1539279"/>
            <a:ext cx="7352187" cy="99499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>
              <a:lnSpc>
                <a:spcPct val="12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8000" dirty="0">
                <a:solidFill>
                  <a:srgbClr val="254A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Ministry of Emergency Situations;</a:t>
            </a:r>
          </a:p>
          <a:p>
            <a:pPr marL="1143000" indent="-1143000">
              <a:lnSpc>
                <a:spcPct val="12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8000" dirty="0">
                <a:solidFill>
                  <a:srgbClr val="254A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Ministry of Internal Affairs;</a:t>
            </a:r>
            <a:endParaRPr lang="ru-RU" sz="8000" dirty="0">
              <a:solidFill>
                <a:srgbClr val="254A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0" indent="-1143000">
              <a:lnSpc>
                <a:spcPct val="12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8000" dirty="0">
                <a:solidFill>
                  <a:srgbClr val="254A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Ministry of Natural Resources, Ecology and Technical Supervision</a:t>
            </a:r>
            <a:r>
              <a:rPr lang="ru-RU" sz="8000" dirty="0">
                <a:solidFill>
                  <a:srgbClr val="254A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1143000" indent="-1143000">
              <a:lnSpc>
                <a:spcPct val="12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8000" dirty="0">
                <a:solidFill>
                  <a:srgbClr val="254A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Ministry of Health</a:t>
            </a:r>
            <a:r>
              <a:rPr lang="ru-RU" sz="8000" dirty="0">
                <a:solidFill>
                  <a:srgbClr val="254A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1143000" indent="-1143000">
              <a:lnSpc>
                <a:spcPct val="12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8000" dirty="0">
                <a:solidFill>
                  <a:srgbClr val="254A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 Committee for National Security</a:t>
            </a:r>
            <a:r>
              <a:rPr lang="ru-RU" sz="8000" dirty="0">
                <a:solidFill>
                  <a:srgbClr val="254A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1143000" indent="-1143000">
              <a:lnSpc>
                <a:spcPct val="12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8000" dirty="0">
                <a:solidFill>
                  <a:srgbClr val="254A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Ministry of Finance</a:t>
            </a:r>
            <a:r>
              <a:rPr lang="ru-RU" sz="8000" dirty="0">
                <a:solidFill>
                  <a:srgbClr val="254A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1143000" indent="-1143000">
              <a:lnSpc>
                <a:spcPct val="12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8000" dirty="0">
                <a:solidFill>
                  <a:srgbClr val="254A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Ministry of Economy and Commerce</a:t>
            </a:r>
            <a:r>
              <a:rPr lang="ru-RU" sz="8000" dirty="0">
                <a:solidFill>
                  <a:srgbClr val="254A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1143000" indent="-1143000">
              <a:lnSpc>
                <a:spcPct val="12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8000" dirty="0">
                <a:solidFill>
                  <a:srgbClr val="254A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Ministry of Agriculture</a:t>
            </a:r>
            <a:r>
              <a:rPr lang="ru-RU" sz="8000" dirty="0">
                <a:solidFill>
                  <a:srgbClr val="254A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1143000" indent="-1143000">
              <a:lnSpc>
                <a:spcPct val="12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8000" dirty="0">
                <a:solidFill>
                  <a:srgbClr val="254A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Ministry of Education and Science</a:t>
            </a:r>
            <a:r>
              <a:rPr lang="ru-RU" sz="8000" dirty="0">
                <a:solidFill>
                  <a:srgbClr val="254A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1143000" indent="-1143000">
              <a:lnSpc>
                <a:spcPct val="12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8000" dirty="0">
                <a:solidFill>
                  <a:srgbClr val="254A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 Academy of Sciences</a:t>
            </a:r>
            <a:r>
              <a:rPr lang="ru-RU" sz="8000" dirty="0">
                <a:solidFill>
                  <a:srgbClr val="254A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 </a:t>
            </a:r>
            <a:endParaRPr lang="en-US" sz="8000" dirty="0">
              <a:solidFill>
                <a:srgbClr val="254A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endParaRPr lang="en-US" sz="3200" b="1" dirty="0">
              <a:solidFill>
                <a:srgbClr val="254A68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146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554C5-487E-D0B8-316E-7CEEF96C4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645" y="325335"/>
            <a:ext cx="7352187" cy="9949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254A68"/>
                </a:solidFill>
              </a:rPr>
              <a:t>Role of Interagency Cooperation in the Kyrgyz Republic</a:t>
            </a:r>
            <a:br>
              <a:rPr lang="en-US" sz="3200" b="1" dirty="0">
                <a:solidFill>
                  <a:srgbClr val="254A68"/>
                </a:solidFill>
                <a:latin typeface="Roboto" panose="02000000000000000000" pitchFamily="2" charset="0"/>
              </a:rPr>
            </a:br>
            <a:endParaRPr lang="en-US" sz="3200" b="1" dirty="0">
              <a:solidFill>
                <a:srgbClr val="254A68"/>
              </a:solidFill>
              <a:latin typeface="Roboto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AE5DE93-5DBE-4ED3-9F19-2E1C59A864DC}"/>
              </a:ext>
            </a:extLst>
          </p:cNvPr>
          <p:cNvSpPr txBox="1">
            <a:spLocks/>
          </p:cNvSpPr>
          <p:nvPr/>
        </p:nvSpPr>
        <p:spPr>
          <a:xfrm>
            <a:off x="4671645" y="1539279"/>
            <a:ext cx="7352187" cy="99499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8000" b="1" dirty="0">
                <a:solidFill>
                  <a:srgbClr val="254A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Threat and risk assessment:</a:t>
            </a:r>
            <a:r>
              <a:rPr lang="en-US" sz="8000" dirty="0">
                <a:solidFill>
                  <a:srgbClr val="254A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Continuous analysis and monitoring</a:t>
            </a:r>
            <a:endParaRPr lang="ru-RU" sz="8000" dirty="0">
              <a:solidFill>
                <a:srgbClr val="254A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8000" b="1" dirty="0">
                <a:solidFill>
                  <a:srgbClr val="254A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Legal framework:</a:t>
            </a:r>
            <a:r>
              <a:rPr lang="en-US" sz="8000" dirty="0">
                <a:solidFill>
                  <a:srgbClr val="254A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Initiation and participation in the development and updating of the legislative and regulatory framework</a:t>
            </a:r>
            <a:endParaRPr lang="ru-RU" sz="8000" dirty="0">
              <a:solidFill>
                <a:srgbClr val="254A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8000" b="1" dirty="0">
                <a:solidFill>
                  <a:srgbClr val="254A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Projects and exercises: </a:t>
            </a:r>
            <a:r>
              <a:rPr lang="en-US" sz="8000" dirty="0">
                <a:solidFill>
                  <a:srgbClr val="254A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Proposal of relevant topics and participation in the implementation of projects, activities and events</a:t>
            </a:r>
            <a:endParaRPr lang="ru-RU" sz="8000" dirty="0">
              <a:solidFill>
                <a:srgbClr val="254A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8000" b="1" dirty="0">
                <a:solidFill>
                  <a:srgbClr val="254A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Sustainability and prospects:</a:t>
            </a:r>
            <a:r>
              <a:rPr lang="en-US" sz="8000" dirty="0">
                <a:solidFill>
                  <a:srgbClr val="254A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Active cooperation at the regional, interregional and global levels</a:t>
            </a:r>
            <a:br>
              <a:rPr lang="ru-RU" sz="8000" dirty="0"/>
            </a:br>
            <a:br>
              <a:rPr lang="ru-RU" sz="8000" dirty="0"/>
            </a:br>
            <a:endParaRPr lang="en-US" sz="3200" b="1" dirty="0">
              <a:solidFill>
                <a:srgbClr val="254A68"/>
              </a:solidFill>
              <a:latin typeface="Roboto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CB0C4D-03EE-4187-8117-7123C2F56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68" y="1539279"/>
            <a:ext cx="4224927" cy="28102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E94917-4B9A-4A3B-9551-8039B008EB7A}"/>
              </a:ext>
            </a:extLst>
          </p:cNvPr>
          <p:cNvSpPr/>
          <p:nvPr/>
        </p:nvSpPr>
        <p:spPr>
          <a:xfrm>
            <a:off x="3174124" y="494938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254A68"/>
                </a:solidFill>
              </a:rPr>
              <a:t>THANK YOU FOR YOUR ATTENTION!</a:t>
            </a:r>
            <a:endParaRPr lang="en-US" dirty="0">
              <a:solidFill>
                <a:srgbClr val="254A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434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1A97F5DED2004E906E199DB8D805E7" ma:contentTypeVersion="12" ma:contentTypeDescription="Create a new document." ma:contentTypeScope="" ma:versionID="9c4f6f0f5e31c0b9d408e048f9431d6f">
  <xsd:schema xmlns:xsd="http://www.w3.org/2001/XMLSchema" xmlns:xs="http://www.w3.org/2001/XMLSchema" xmlns:p="http://schemas.microsoft.com/office/2006/metadata/properties" xmlns:ns2="7926876d-2117-47f5-bfa1-c39f0d9f996b" xmlns:ns3="22c67910-c4c6-41f1-94ab-d1c20f8b9637" targetNamespace="http://schemas.microsoft.com/office/2006/metadata/properties" ma:root="true" ma:fieldsID="968d738b8fe30141dcd1a63b2c59066d" ns2:_="" ns3:_="">
    <xsd:import namespace="7926876d-2117-47f5-bfa1-c39f0d9f996b"/>
    <xsd:import namespace="22c67910-c4c6-41f1-94ab-d1c20f8b96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26876d-2117-47f5-bfa1-c39f0d9f9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c67910-c4c6-41f1-94ab-d1c20f8b963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0ea566c-0c0d-4091-97d4-0893d4bbc70e}" ma:internalName="TaxCatchAll" ma:showField="CatchAllData" ma:web="22c67910-c4c6-41f1-94ab-d1c20f8b96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2c67910-c4c6-41f1-94ab-d1c20f8b9637" xsi:nil="true"/>
    <lcf76f155ced4ddcb4097134ff3c332f xmlns="7926876d-2117-47f5-bfa1-c39f0d9f996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3A4F172-8E2F-43AC-A41F-15CA928F8246}"/>
</file>

<file path=customXml/itemProps2.xml><?xml version="1.0" encoding="utf-8"?>
<ds:datastoreItem xmlns:ds="http://schemas.openxmlformats.org/officeDocument/2006/customXml" ds:itemID="{9EDE882A-D890-404E-83D4-39CFF26243A8}"/>
</file>

<file path=customXml/itemProps3.xml><?xml version="1.0" encoding="utf-8"?>
<ds:datastoreItem xmlns:ds="http://schemas.openxmlformats.org/officeDocument/2006/customXml" ds:itemID="{78484422-72B9-4A3C-AFA5-4D3958EB6F60}"/>
</file>

<file path=docMetadata/LabelInfo.xml><?xml version="1.0" encoding="utf-8"?>
<clbl:labelList xmlns:clbl="http://schemas.microsoft.com/office/2020/mipLabelMetadata">
  <clbl:label id="{0f9e35db-544f-4f60-bdcc-5ea416e6dc70}" enabled="0" method="" siteId="{0f9e35db-544f-4f60-bdcc-5ea416e6dc7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278</Words>
  <Application>Microsoft Office PowerPoint</Application>
  <PresentationFormat>Widescreen</PresentationFormat>
  <Paragraphs>31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Roboto</vt:lpstr>
      <vt:lpstr>Arial</vt:lpstr>
      <vt:lpstr>Calibri</vt:lpstr>
      <vt:lpstr>Wingdings</vt:lpstr>
      <vt:lpstr>Office Theme</vt:lpstr>
      <vt:lpstr>Interagency Cooperation:  experience in the Kyrgyz Republic</vt:lpstr>
      <vt:lpstr>PowerPoint Presentation</vt:lpstr>
      <vt:lpstr>Interagency Working Group on CBRN Security in the Kyrgyz Republic </vt:lpstr>
      <vt:lpstr>Role of Interagency Cooperation in the Kyrgyz Republic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Beniamino Garrone</dc:creator>
  <cp:lastModifiedBy>Nargizakhon Usmanova</cp:lastModifiedBy>
  <cp:revision>27</cp:revision>
  <dcterms:created xsi:type="dcterms:W3CDTF">2025-02-18T09:31:17Z</dcterms:created>
  <dcterms:modified xsi:type="dcterms:W3CDTF">2025-05-09T07:10:28Z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0x0101005E1A97F5DED2004E906E199DB8D805E7</vt:lpwstr>
  </property>
</Properties>
</file>