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2"/>
    <p:restoredTop sz="94673"/>
  </p:normalViewPr>
  <p:slideViewPr>
    <p:cSldViewPr snapToGrid="0">
      <p:cViewPr varScale="1">
        <p:scale>
          <a:sx n="103" d="100"/>
          <a:sy n="103" d="100"/>
        </p:scale>
        <p:origin x="7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1F1E5-1F73-6348-0236-0BDE77F212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GB" sz="4000" b="1" dirty="0"/>
              <a:t>Emerging technologies and their impact on strategic trade controls:</a:t>
            </a:r>
            <a:br>
              <a:rPr lang="en-GB" sz="8000" b="1" dirty="0"/>
            </a:br>
            <a:br>
              <a:rPr lang="en-GB" sz="2800" dirty="0"/>
            </a:br>
            <a:r>
              <a:rPr lang="en-GB" sz="2800" dirty="0"/>
              <a:t>Future challenges for non-proliferation, security and human rights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D2D66-07A5-6BA1-140C-52FF63B1D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423144"/>
            <a:ext cx="9381911" cy="1681094"/>
          </a:xfrm>
        </p:spPr>
        <p:txBody>
          <a:bodyPr>
            <a:normAutofit fontScale="92500"/>
          </a:bodyPr>
          <a:lstStyle/>
          <a:p>
            <a:r>
              <a:rPr lang="en-GB" cap="none" dirty="0">
                <a:latin typeface="+mn-lt"/>
              </a:rPr>
              <a:t>Mr Kolja Brockmann</a:t>
            </a:r>
          </a:p>
          <a:p>
            <a:r>
              <a:rPr lang="en-GB" cap="none" dirty="0">
                <a:latin typeface="+mn-lt"/>
              </a:rPr>
              <a:t>Independent Consultant, </a:t>
            </a:r>
            <a:r>
              <a:rPr lang="en-GB" i="1" cap="none" dirty="0">
                <a:latin typeface="+mn-lt"/>
              </a:rPr>
              <a:t>Brockmann Non-Proliferation Research &amp; Consulting</a:t>
            </a:r>
          </a:p>
          <a:p>
            <a:r>
              <a:rPr lang="en-GB" cap="none" dirty="0">
                <a:latin typeface="+mn-lt"/>
              </a:rPr>
              <a:t>Senior Researcher (non-resident), </a:t>
            </a:r>
            <a:r>
              <a:rPr lang="en-GB" i="1" cap="none" dirty="0">
                <a:latin typeface="+mn-lt"/>
              </a:rPr>
              <a:t>SIPRI</a:t>
            </a:r>
          </a:p>
          <a:p>
            <a:r>
              <a:rPr lang="en-GB" cap="none" dirty="0">
                <a:latin typeface="+mn-lt"/>
              </a:rPr>
              <a:t>Brussels, 15 May 2025</a:t>
            </a:r>
          </a:p>
        </p:txBody>
      </p:sp>
    </p:spTree>
    <p:extLst>
      <p:ext uri="{BB962C8B-B14F-4D97-AF65-F5344CB8AC3E}">
        <p14:creationId xmlns:p14="http://schemas.microsoft.com/office/powerpoint/2010/main" val="1121999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DF2D858-765D-AF5D-40A8-74AFBCCF07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06CB0-406A-A4B3-5FAD-221F4B075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668" y="629266"/>
            <a:ext cx="6249784" cy="1641986"/>
          </a:xfrm>
        </p:spPr>
        <p:txBody>
          <a:bodyPr>
            <a:normAutofit/>
          </a:bodyPr>
          <a:lstStyle/>
          <a:p>
            <a:r>
              <a:rPr lang="en-GB" dirty="0"/>
              <a:t>What are emerging technologies?</a:t>
            </a:r>
          </a:p>
        </p:txBody>
      </p:sp>
      <p:pic>
        <p:nvPicPr>
          <p:cNvPr id="2050" name="Picture 2" descr="Additive manufacturing">
            <a:extLst>
              <a:ext uri="{FF2B5EF4-FFF2-40B4-BE49-F238E27FC236}">
                <a16:creationId xmlns:a16="http://schemas.microsoft.com/office/drawing/2014/main" id="{1A7CB416-334E-293E-C0DF-F0739E489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46" r="24141"/>
          <a:stretch>
            <a:fillRect/>
          </a:stretch>
        </p:blipFill>
        <p:spPr bwMode="auto">
          <a:xfrm>
            <a:off x="7548152" y="10"/>
            <a:ext cx="4646658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4554089D-779D-46F6-81CB-EA9C12693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E59DF-75D5-8E11-C4BC-BDAC41953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668" y="2438400"/>
            <a:ext cx="6249784" cy="3809999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1700" b="1" dirty="0"/>
              <a:t>Characteristics</a:t>
            </a:r>
          </a:p>
          <a:p>
            <a:pPr>
              <a:lnSpc>
                <a:spcPct val="90000"/>
              </a:lnSpc>
            </a:pPr>
            <a:r>
              <a:rPr lang="en-GB" sz="1700" dirty="0"/>
              <a:t>Novel elements that display disruptive potential </a:t>
            </a:r>
          </a:p>
          <a:p>
            <a:pPr>
              <a:lnSpc>
                <a:spcPct val="90000"/>
              </a:lnSpc>
            </a:pPr>
            <a:r>
              <a:rPr lang="en-GB" sz="1700" dirty="0"/>
              <a:t>Have not yet reached their full potential</a:t>
            </a:r>
          </a:p>
          <a:p>
            <a:pPr>
              <a:lnSpc>
                <a:spcPct val="90000"/>
              </a:lnSpc>
            </a:pPr>
            <a:r>
              <a:rPr lang="en-GB" sz="1700" dirty="0"/>
              <a:t>Rapid development</a:t>
            </a:r>
          </a:p>
          <a:p>
            <a:pPr>
              <a:lnSpc>
                <a:spcPct val="90000"/>
              </a:lnSpc>
            </a:pPr>
            <a:r>
              <a:rPr lang="en-GB" sz="1700" dirty="0"/>
              <a:t>Adopted by some industries</a:t>
            </a:r>
          </a:p>
          <a:p>
            <a:pPr>
              <a:lnSpc>
                <a:spcPct val="90000"/>
              </a:lnSpc>
            </a:pPr>
            <a:r>
              <a:rPr lang="en-GB" sz="1700" dirty="0"/>
              <a:t>Subject of targeted research and development efforts </a:t>
            </a:r>
          </a:p>
          <a:p>
            <a:pPr marL="0" indent="0">
              <a:lnSpc>
                <a:spcPct val="90000"/>
              </a:lnSpc>
              <a:buNone/>
            </a:pPr>
            <a:endParaRPr lang="en-GB" sz="1700" dirty="0"/>
          </a:p>
          <a:p>
            <a:pPr>
              <a:lnSpc>
                <a:spcPct val="90000"/>
              </a:lnSpc>
            </a:pPr>
            <a:r>
              <a:rPr lang="en-GB" sz="1700" dirty="0"/>
              <a:t>Lack of technical standards for characteristics of concerns </a:t>
            </a:r>
          </a:p>
          <a:p>
            <a:pPr>
              <a:lnSpc>
                <a:spcPct val="90000"/>
              </a:lnSpc>
            </a:pPr>
            <a:r>
              <a:rPr lang="en-GB" sz="1700" dirty="0"/>
              <a:t>No conclusive shared risk assessment</a:t>
            </a:r>
          </a:p>
        </p:txBody>
      </p:sp>
    </p:spTree>
    <p:extLst>
      <p:ext uri="{BB962C8B-B14F-4D97-AF65-F5344CB8AC3E}">
        <p14:creationId xmlns:p14="http://schemas.microsoft.com/office/powerpoint/2010/main" val="138760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ED7EE8-35BF-6DFF-F1D0-5EB7A464B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3FD5B-C7F3-7735-3728-008DD5F57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Non-proliferation, security and human rights 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C632B-0462-D2B9-77CE-DC4218505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Enabling access, faster development or development of new CBRN weapons and their delivery systems</a:t>
            </a:r>
          </a:p>
          <a:p>
            <a:endParaRPr lang="en-GB" dirty="0"/>
          </a:p>
          <a:p>
            <a:r>
              <a:rPr lang="en-GB" dirty="0"/>
              <a:t>Application of emerging technologies in conventional arms and enabling new qualities, e.g. through the use of AI</a:t>
            </a:r>
          </a:p>
          <a:p>
            <a:endParaRPr lang="en-GB" dirty="0"/>
          </a:p>
          <a:p>
            <a:r>
              <a:rPr lang="en-GB" dirty="0"/>
              <a:t>Use of emerging technologies for systematic and grave violation of human rights, e.g. cyber-surveillance technologies for repression</a:t>
            </a:r>
          </a:p>
          <a:p>
            <a:endParaRPr lang="en-GB" dirty="0"/>
          </a:p>
          <a:p>
            <a:r>
              <a:rPr lang="en-GB" dirty="0"/>
              <a:t>Broadening definition of national and public security widening the scope of controls to include emerging technologies</a:t>
            </a:r>
          </a:p>
        </p:txBody>
      </p:sp>
    </p:spTree>
    <p:extLst>
      <p:ext uri="{BB962C8B-B14F-4D97-AF65-F5344CB8AC3E}">
        <p14:creationId xmlns:p14="http://schemas.microsoft.com/office/powerpoint/2010/main" val="3278041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DADE0-DC54-6DD5-704E-16D2CC3C7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of applying export controls to emerging technologies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427FD-8427-4667-C9B1-CFBBB698E6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Regimes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42651-D857-BEAF-7B04-78A3BF4DACC7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§"/>
            </a:pPr>
            <a:r>
              <a:rPr lang="en-GB" dirty="0"/>
              <a:t>Fast change of technical parameters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dirty="0"/>
              <a:t>Lack of common technical standards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dirty="0"/>
              <a:t>Economic and strategic impact of controls on emerging technologies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dirty="0"/>
              <a:t>Cross-regime relevance and lack of coordination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6687BA-EA42-5A8D-81E4-D985198E7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States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9EE685-5242-55C2-AD7D-1814BC81C5E7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§"/>
            </a:pPr>
            <a:r>
              <a:rPr lang="en-GB" dirty="0"/>
              <a:t>Uneven application of controls without list-based controls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dirty="0"/>
              <a:t>Classification and risk assessment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dirty="0"/>
              <a:t>Applying and enforcing controls on intangible transfers of technology (ITT)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dirty="0"/>
              <a:t>Fewer effective channels for outreach to emerging technology start-ups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8025A3C-F578-5F94-23C3-9E4FEAA794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Exporter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64E80E-C967-0800-F7FE-58827EE27874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§"/>
            </a:pPr>
            <a:r>
              <a:rPr lang="en-GB" dirty="0"/>
              <a:t>Limited awareness of risks associated with emerging technologies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dirty="0"/>
              <a:t>Applying due diligence to R&amp;D collaboration, venture capital &amp; innovation funding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dirty="0"/>
              <a:t>Digital transfers and access management in multi-national companies and research collaboration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dirty="0"/>
              <a:t>New business practices as point-of-failure leading to violations</a:t>
            </a:r>
          </a:p>
        </p:txBody>
      </p:sp>
    </p:spTree>
    <p:extLst>
      <p:ext uri="{BB962C8B-B14F-4D97-AF65-F5344CB8AC3E}">
        <p14:creationId xmlns:p14="http://schemas.microsoft.com/office/powerpoint/2010/main" val="1202119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7AC89B-D1DB-765A-C958-B84C06D2C5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C8A3C342-1D03-412F-8DD3-BF519E8E0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BB795A-EC54-CBA4-898A-A19B196CE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6188190" cy="162232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600">
                <a:solidFill>
                  <a:srgbClr val="EBEBEB"/>
                </a:solidFill>
              </a:rPr>
              <a:t>STC instruments to address emerging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77CD5-5862-3B77-4224-AB2DEC3F4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6188189" cy="37854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500" dirty="0">
                <a:solidFill>
                  <a:srgbClr val="FFFFFF"/>
                </a:solidFill>
              </a:rPr>
              <a:t>Catch-all controls</a:t>
            </a:r>
          </a:p>
          <a:p>
            <a:pPr>
              <a:lnSpc>
                <a:spcPct val="90000"/>
              </a:lnSpc>
            </a:pPr>
            <a:r>
              <a:rPr lang="en-GB" sz="1500" dirty="0">
                <a:solidFill>
                  <a:srgbClr val="FFFFFF"/>
                </a:solidFill>
              </a:rPr>
              <a:t>Outreach to industry, start-ups and research organizations</a:t>
            </a:r>
          </a:p>
          <a:p>
            <a:pPr>
              <a:lnSpc>
                <a:spcPct val="90000"/>
              </a:lnSpc>
            </a:pPr>
            <a:r>
              <a:rPr lang="en-GB" sz="1500" dirty="0">
                <a:solidFill>
                  <a:srgbClr val="FFFFFF"/>
                </a:solidFill>
              </a:rPr>
              <a:t>Targeted guidance materials</a:t>
            </a:r>
          </a:p>
          <a:p>
            <a:pPr lvl="1">
              <a:lnSpc>
                <a:spcPct val="90000"/>
              </a:lnSpc>
            </a:pPr>
            <a:r>
              <a:rPr lang="en-GB" sz="1500" dirty="0">
                <a:solidFill>
                  <a:srgbClr val="FFFFFF"/>
                </a:solidFill>
              </a:rPr>
              <a:t>Intangible transfers of technology (ITT)</a:t>
            </a:r>
          </a:p>
          <a:p>
            <a:pPr lvl="1">
              <a:lnSpc>
                <a:spcPct val="90000"/>
              </a:lnSpc>
            </a:pPr>
            <a:r>
              <a:rPr lang="en-GB" sz="1500" dirty="0">
                <a:solidFill>
                  <a:srgbClr val="FFFFFF"/>
                </a:solidFill>
              </a:rPr>
              <a:t>Cloud computing and software-as-a-service (SaaS)</a:t>
            </a:r>
          </a:p>
          <a:p>
            <a:pPr lvl="1">
              <a:lnSpc>
                <a:spcPct val="90000"/>
              </a:lnSpc>
            </a:pPr>
            <a:r>
              <a:rPr lang="en-GB" sz="1500" dirty="0">
                <a:solidFill>
                  <a:srgbClr val="FFFFFF"/>
                </a:solidFill>
              </a:rPr>
              <a:t>Application of human rights standards in export risk assessments</a:t>
            </a:r>
          </a:p>
          <a:p>
            <a:pPr>
              <a:lnSpc>
                <a:spcPct val="90000"/>
              </a:lnSpc>
            </a:pPr>
            <a:r>
              <a:rPr lang="en-GB" sz="1500" dirty="0">
                <a:solidFill>
                  <a:srgbClr val="FFFFFF"/>
                </a:solidFill>
              </a:rPr>
              <a:t>Dialogue and coordination across different non-proliferation instruments, organizations and communities of practitioners</a:t>
            </a:r>
          </a:p>
          <a:p>
            <a:pPr>
              <a:lnSpc>
                <a:spcPct val="90000"/>
              </a:lnSpc>
            </a:pPr>
            <a:r>
              <a:rPr lang="en-GB" sz="1500" dirty="0">
                <a:solidFill>
                  <a:srgbClr val="FFFFFF"/>
                </a:solidFill>
              </a:rPr>
              <a:t>Synergies with other instruments, including CBRN security activities and foreign direct investment (FDI) screening tools</a:t>
            </a:r>
          </a:p>
        </p:txBody>
      </p:sp>
      <p:sp>
        <p:nvSpPr>
          <p:cNvPr id="1033" name="Freeform 31">
            <a:extLst>
              <a:ext uri="{FF2B5EF4-FFF2-40B4-BE49-F238E27FC236}">
                <a16:creationId xmlns:a16="http://schemas.microsoft.com/office/drawing/2014/main" id="{81CC9B02-E087-4350-AEBD-2C3CF001A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5974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hecking exports from ship and truck in shipyard">
            <a:extLst>
              <a:ext uri="{FF2B5EF4-FFF2-40B4-BE49-F238E27FC236}">
                <a16:creationId xmlns:a16="http://schemas.microsoft.com/office/drawing/2014/main" id="{2350FA30-39CB-2DF4-31CE-BA00E1FF9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21" r="32170"/>
          <a:stretch>
            <a:fillRect/>
          </a:stretch>
        </p:blipFill>
        <p:spPr bwMode="auto">
          <a:xfrm>
            <a:off x="7229175" y="1"/>
            <a:ext cx="4963245" cy="6858001"/>
          </a:xfrm>
          <a:custGeom>
            <a:avLst/>
            <a:gdLst/>
            <a:ahLst/>
            <a:cxnLst/>
            <a:rect l="l" t="t" r="r" b="b"/>
            <a:pathLst>
              <a:path w="4963245" h="6858001">
                <a:moveTo>
                  <a:pt x="1177" y="0"/>
                </a:moveTo>
                <a:lnTo>
                  <a:pt x="1344715" y="0"/>
                </a:lnTo>
                <a:lnTo>
                  <a:pt x="1344715" y="1"/>
                </a:lnTo>
                <a:lnTo>
                  <a:pt x="4963245" y="1"/>
                </a:lnTo>
                <a:lnTo>
                  <a:pt x="4963244" y="6858001"/>
                </a:lnTo>
                <a:lnTo>
                  <a:pt x="900697" y="6858001"/>
                </a:lnTo>
                <a:lnTo>
                  <a:pt x="900697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9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9" y="5934227"/>
                </a:lnTo>
                <a:lnTo>
                  <a:pt x="132454" y="5753862"/>
                </a:lnTo>
                <a:lnTo>
                  <a:pt x="150776" y="5561838"/>
                </a:lnTo>
                <a:lnTo>
                  <a:pt x="167753" y="5354726"/>
                </a:lnTo>
                <a:lnTo>
                  <a:pt x="184058" y="5138013"/>
                </a:lnTo>
                <a:lnTo>
                  <a:pt x="198849" y="4908956"/>
                </a:lnTo>
                <a:lnTo>
                  <a:pt x="212969" y="4670298"/>
                </a:lnTo>
                <a:lnTo>
                  <a:pt x="226248" y="4421352"/>
                </a:lnTo>
                <a:lnTo>
                  <a:pt x="230955" y="4293793"/>
                </a:lnTo>
                <a:lnTo>
                  <a:pt x="236165" y="4163492"/>
                </a:lnTo>
                <a:lnTo>
                  <a:pt x="241040" y="4031133"/>
                </a:lnTo>
                <a:lnTo>
                  <a:pt x="244234" y="3898087"/>
                </a:lnTo>
                <a:lnTo>
                  <a:pt x="247091" y="3762299"/>
                </a:lnTo>
                <a:lnTo>
                  <a:pt x="250117" y="3625139"/>
                </a:lnTo>
                <a:lnTo>
                  <a:pt x="252134" y="3485236"/>
                </a:lnTo>
                <a:lnTo>
                  <a:pt x="252134" y="3343961"/>
                </a:lnTo>
                <a:lnTo>
                  <a:pt x="253142" y="3201315"/>
                </a:lnTo>
                <a:lnTo>
                  <a:pt x="252134" y="3057297"/>
                </a:lnTo>
                <a:lnTo>
                  <a:pt x="250117" y="2911221"/>
                </a:lnTo>
                <a:lnTo>
                  <a:pt x="248268" y="2765146"/>
                </a:lnTo>
                <a:lnTo>
                  <a:pt x="244234" y="2617013"/>
                </a:lnTo>
                <a:lnTo>
                  <a:pt x="240032" y="2467509"/>
                </a:lnTo>
                <a:lnTo>
                  <a:pt x="235157" y="2318004"/>
                </a:lnTo>
                <a:lnTo>
                  <a:pt x="228266" y="2167128"/>
                </a:lnTo>
                <a:lnTo>
                  <a:pt x="220029" y="2014881"/>
                </a:lnTo>
                <a:lnTo>
                  <a:pt x="212129" y="1861947"/>
                </a:lnTo>
                <a:lnTo>
                  <a:pt x="202044" y="1709014"/>
                </a:lnTo>
                <a:lnTo>
                  <a:pt x="189941" y="1554023"/>
                </a:lnTo>
                <a:lnTo>
                  <a:pt x="177839" y="1401090"/>
                </a:lnTo>
                <a:lnTo>
                  <a:pt x="163887" y="1245413"/>
                </a:lnTo>
                <a:lnTo>
                  <a:pt x="148591" y="1089051"/>
                </a:lnTo>
                <a:lnTo>
                  <a:pt x="132455" y="934746"/>
                </a:lnTo>
                <a:lnTo>
                  <a:pt x="113629" y="778383"/>
                </a:lnTo>
                <a:lnTo>
                  <a:pt x="93458" y="622707"/>
                </a:lnTo>
                <a:lnTo>
                  <a:pt x="73455" y="466344"/>
                </a:lnTo>
                <a:lnTo>
                  <a:pt x="50091" y="310668"/>
                </a:lnTo>
                <a:lnTo>
                  <a:pt x="26222" y="15567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3897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4053C-CF2B-D5B4-28A2-754BBFE8C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Looking ahead: Future challenges for STC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36BAC-027E-9CF1-196E-70124C58D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Impact of geopolitical competition on multilateral export control regimes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Mini-lateral and unilateral national export controls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Cloud computing as the main means of technology transfer</a:t>
            </a:r>
          </a:p>
          <a:p>
            <a:endParaRPr lang="en-GB" dirty="0"/>
          </a:p>
          <a:p>
            <a:r>
              <a:rPr lang="en-GB" dirty="0"/>
              <a:t>Compliance in start-ups vs. ‘move fast and break things’</a:t>
            </a:r>
          </a:p>
          <a:p>
            <a:endParaRPr lang="en-GB" dirty="0"/>
          </a:p>
          <a:p>
            <a:r>
              <a:rPr lang="en-GB" dirty="0"/>
              <a:t>Transparency and public goods provision by the regimes</a:t>
            </a:r>
          </a:p>
        </p:txBody>
      </p:sp>
    </p:spTree>
    <p:extLst>
      <p:ext uri="{BB962C8B-B14F-4D97-AF65-F5344CB8AC3E}">
        <p14:creationId xmlns:p14="http://schemas.microsoft.com/office/powerpoint/2010/main" val="36827259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1A97F5DED2004E906E199DB8D805E7" ma:contentTypeVersion="12" ma:contentTypeDescription="Create a new document." ma:contentTypeScope="" ma:versionID="9c4f6f0f5e31c0b9d408e048f9431d6f">
  <xsd:schema xmlns:xsd="http://www.w3.org/2001/XMLSchema" xmlns:xs="http://www.w3.org/2001/XMLSchema" xmlns:p="http://schemas.microsoft.com/office/2006/metadata/properties" xmlns:ns2="7926876d-2117-47f5-bfa1-c39f0d9f996b" xmlns:ns3="22c67910-c4c6-41f1-94ab-d1c20f8b9637" targetNamespace="http://schemas.microsoft.com/office/2006/metadata/properties" ma:root="true" ma:fieldsID="968d738b8fe30141dcd1a63b2c59066d" ns2:_="" ns3:_="">
    <xsd:import namespace="7926876d-2117-47f5-bfa1-c39f0d9f996b"/>
    <xsd:import namespace="22c67910-c4c6-41f1-94ab-d1c20f8b96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26876d-2117-47f5-bfa1-c39f0d9f9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c67910-c4c6-41f1-94ab-d1c20f8b963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0ea566c-0c0d-4091-97d4-0893d4bbc70e}" ma:internalName="TaxCatchAll" ma:showField="CatchAllData" ma:web="22c67910-c4c6-41f1-94ab-d1c20f8b96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c67910-c4c6-41f1-94ab-d1c20f8b9637" xsi:nil="true"/>
    <lcf76f155ced4ddcb4097134ff3c332f xmlns="7926876d-2117-47f5-bfa1-c39f0d9f996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AA34A4F-247F-4D40-B813-2D8B790D7517}"/>
</file>

<file path=customXml/itemProps2.xml><?xml version="1.0" encoding="utf-8"?>
<ds:datastoreItem xmlns:ds="http://schemas.openxmlformats.org/officeDocument/2006/customXml" ds:itemID="{374E54C8-F406-4F22-A44B-62A602736AD2}"/>
</file>

<file path=customXml/itemProps3.xml><?xml version="1.0" encoding="utf-8"?>
<ds:datastoreItem xmlns:ds="http://schemas.openxmlformats.org/officeDocument/2006/customXml" ds:itemID="{F175F290-6270-4D4B-A2A8-35FD8B3D2A3D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377</TotalTime>
  <Words>402</Words>
  <Application>Microsoft Macintosh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Wingdings</vt:lpstr>
      <vt:lpstr>Wingdings 3</vt:lpstr>
      <vt:lpstr>Ion</vt:lpstr>
      <vt:lpstr>Emerging technologies and their impact on strategic trade controls:  Future challenges for non-proliferation, security and human rights </vt:lpstr>
      <vt:lpstr>What are emerging technologies?</vt:lpstr>
      <vt:lpstr>Non-proliferation, security and human rights risks</vt:lpstr>
      <vt:lpstr>Challenges of applying export controls to emerging technologies</vt:lpstr>
      <vt:lpstr>STC instruments to address emerging technologies</vt:lpstr>
      <vt:lpstr>Looking ahead: Future challenges for STC implementation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Kolja Brockmann</dc:creator>
  <cp:lastModifiedBy>Kolja Brockmann</cp:lastModifiedBy>
  <cp:revision>2</cp:revision>
  <dcterms:created xsi:type="dcterms:W3CDTF">2025-05-13T23:47:05Z</dcterms:created>
  <dcterms:modified xsi:type="dcterms:W3CDTF">2025-05-14T06:09:03Z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0x0101005E1A97F5DED2004E906E199DB8D805E7</vt:lpwstr>
  </property>
</Properties>
</file>