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59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A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31161-588A-8E47-AEB7-6403F01852D0}" v="1" dt="2025-02-18T09:40:25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58"/>
  </p:normalViewPr>
  <p:slideViewPr>
    <p:cSldViewPr snapToGrid="0">
      <p:cViewPr varScale="1">
        <p:scale>
          <a:sx n="73" d="100"/>
          <a:sy n="73" d="100"/>
        </p:scale>
        <p:origin x="96" y="3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1DB24-058B-D240-994A-D1DA2AD6FCF6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168F4-9FE9-1B46-A5C4-4C411FC89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5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168F4-9FE9-1B46-A5C4-4C411FC89D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5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Abels:  highlight that you requested the three partners to join forces instead of trying to organize three different events.</a:t>
            </a:r>
          </a:p>
          <a:p>
            <a:r>
              <a:rPr lang="en-US" dirty="0"/>
              <a:t>Explain very briefly what the high level opening session looked like (either the reality or the ideal)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168F4-9FE9-1B46-A5C4-4C411FC89D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6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64FB5-1EC2-AE3C-26A2-D6ADBE5EC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341" y="1122363"/>
            <a:ext cx="11182864" cy="68172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FAB45-6687-3008-BE39-9C5A2AAF2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54A6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28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7F05-07BB-80E1-1BDA-CE49626D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D537C-F742-EE85-F4EB-B1AD0C15E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D497-DA5E-D967-6F6F-48B52D9C4F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5EF66-C83D-FF8B-BDDF-991A29291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0843-474B-97FD-DCC0-7D7C5281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BDF3E2-232B-71E5-6FB5-F570E230E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715AA-10D7-37E5-FE53-8B03C8D65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A9844-E2C5-FB06-A554-9EF5DA41B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BBD29-0740-0B32-F973-3412BD4D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76DCF-9957-C8DD-3F61-4E297D73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7373-2245-7D72-BFA5-A956FE0A4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0CDD-B4AB-3523-CA87-A0BADCB38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1BDF6-20AF-0547-AF18-567926DE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8E37-FAFB-474D-E35A-FCE7438C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141A9-D4DF-C1CB-CE18-015922C3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8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AE9D-07AE-22F6-9488-6F6B390D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D919E-CA90-ACFC-DC85-05600EE21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44134-101A-9176-FE4F-EAECE95A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F6F31-D057-90F7-024D-819CF81C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F752B-59E2-13E1-FBBD-69F1A1E8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847C-B703-824E-70A3-78837DA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BF6B-E9F8-3CBC-62FA-9448AC538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94DA4-CFD5-791D-31E3-5A899C163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F7CE1-69BF-BE3B-E7B8-EE03DB35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BDC8-3292-AE16-AB69-420EA37C7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8E4A3-D1FC-C595-5B17-2CDCA884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5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996F-F525-6FEC-77D8-0DC4D3BB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1EA49-E7F4-C267-98E4-687B611E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B6C4F-3E7D-3EE5-1ADC-86977A7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E0D28-F1E9-3236-1F11-09448EACF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BB08A-E9BA-7238-467E-3FC04F7AE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368A9F-C23D-CD63-D9A3-0B742442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A001EA-CB00-845E-A4FB-2A0A78E2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8E1B1-60EF-E82E-F217-508A65EF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2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9895-F500-6F6F-7291-7CAFC133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8EBAE-0316-3710-0132-681F9B62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27304A-D8E8-C770-C067-530B1E7F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A4C1D-B1AA-4177-5B1C-04707926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74463-6001-B4DF-C7E0-29E9FD112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CAB70-5923-96F1-20E3-8B0A4FD1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6464F-F6E9-7288-9134-2D21BF1D6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5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B9B6-CC8A-4D19-2FB6-2FCFA0AEF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471A-AF95-6F7C-6B9B-53D7CACF8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5B788-FBC4-2176-BF5A-A5408336D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ED57A-896F-47C2-FD49-E366A21D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F890C-D769-6578-951E-1185FF44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B2466-19E1-E20B-7895-54AF9759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529D-0F34-D5FA-0AC5-0735177F4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011DB-FD59-B22B-29B7-8BA1B35DF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5CCB3-BF9B-900D-D7A0-FBE226422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D7F3E-824D-30AF-E191-CB5E5418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A185B1-FE21-C243-A55B-DD5F0A2C83FF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AB573-A1B2-EB6E-0A2B-CC53D44C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3C96A-B600-50B3-1A90-2B1FBE6B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377215-70C0-8B46-AAB1-806D8783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85DFF-70C8-7257-6079-FB034BF70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5412"/>
            <a:ext cx="10515600" cy="994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59855-6BC9-76CD-B993-4CB936F5E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66530"/>
            <a:ext cx="10515600" cy="54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Date, Place</a:t>
            </a:r>
          </a:p>
        </p:txBody>
      </p:sp>
    </p:spTree>
    <p:extLst>
      <p:ext uri="{BB962C8B-B14F-4D97-AF65-F5344CB8AC3E}">
        <p14:creationId xmlns:p14="http://schemas.microsoft.com/office/powerpoint/2010/main" val="331478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54A68"/>
          </a:solidFill>
          <a:highlight>
            <a:srgbClr val="FFFFFF"/>
          </a:highlight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DF0B-3455-FC6D-09A4-58A27346D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568" y="1778665"/>
            <a:ext cx="11182864" cy="681723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INTERAGENCY COOPERATION: CBRN </a:t>
            </a:r>
            <a:r>
              <a:rPr lang="en-US" dirty="0" err="1"/>
              <a:t>AWARESS</a:t>
            </a:r>
            <a:r>
              <a:rPr lang="en-US" dirty="0"/>
              <a:t> SESSION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A2A64-0F7D-042F-FE33-667FEC8D0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50089"/>
            <a:ext cx="9144000" cy="89190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BY ABELS MKANDAWIRE, CBRN NFP – MALAWI, 14  MAY 2025, BRUSSELS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23204E1-E8A8-773C-5737-ECC46A3AE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043" y="3056922"/>
            <a:ext cx="9207060" cy="37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3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B50E-C579-5FF4-E88C-ACEC6CB7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950"/>
            <a:ext cx="10515600" cy="543589"/>
          </a:xfrm>
        </p:spPr>
        <p:txBody>
          <a:bodyPr>
            <a:normAutofit/>
          </a:bodyPr>
          <a:lstStyle/>
          <a:p>
            <a:r>
              <a:rPr lang="en-US" sz="2800" dirty="0"/>
              <a:t>DESCRIPTION OF THE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56FF-6F1B-8554-0FEB-7122536E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783"/>
            <a:ext cx="10912366" cy="4151583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Raise national awareness to help move implementation of the CBRN NAP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Three partners offered support:   </a:t>
            </a:r>
            <a:r>
              <a:rPr lang="en-US" dirty="0">
                <a:solidFill>
                  <a:srgbClr val="254A68"/>
                </a:solidFill>
              </a:rPr>
              <a:t>EU CBRN </a:t>
            </a:r>
            <a:r>
              <a:rPr lang="en-US" dirty="0" err="1">
                <a:solidFill>
                  <a:srgbClr val="254A68"/>
                </a:solidFill>
              </a:rPr>
              <a:t>CoE</a:t>
            </a:r>
            <a:r>
              <a:rPr lang="en-US" dirty="0">
                <a:solidFill>
                  <a:srgbClr val="254A68"/>
                </a:solidFill>
              </a:rPr>
              <a:t>, UNSCR1540, BWC-ICU (UNODA)</a:t>
            </a:r>
            <a:br>
              <a:rPr lang="en-US" dirty="0">
                <a:solidFill>
                  <a:srgbClr val="254A68"/>
                </a:solidFill>
              </a:rPr>
            </a:br>
            <a:endParaRPr lang="en-US" sz="1200" dirty="0">
              <a:solidFill>
                <a:srgbClr val="254A68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First, short high level session opened by the Minister of Foreign Affairs, EU Ambassador and Un Resident Coordinator representative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Then technical sessions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A68"/>
                </a:solidFill>
              </a:rPr>
              <a:t>Exchange experiences on CBRN risks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A68"/>
                </a:solidFill>
              </a:rPr>
              <a:t>Address the legal frameworks at international and regional levels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A68"/>
                </a:solidFill>
              </a:rPr>
              <a:t>Assess Malawi's preparedness and gaps</a:t>
            </a:r>
            <a:br>
              <a:rPr lang="en-US" sz="2800" dirty="0">
                <a:solidFill>
                  <a:srgbClr val="254A68"/>
                </a:solidFill>
              </a:rPr>
            </a:br>
            <a:endParaRPr lang="en-US" sz="1600" dirty="0">
              <a:solidFill>
                <a:srgbClr val="254A68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Over 65 national participants and 15 regional/international presentations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590D4-BA2E-71E1-E2FF-0C32CCF21CEF}"/>
              </a:ext>
            </a:extLst>
          </p:cNvPr>
          <p:cNvSpPr txBox="1"/>
          <p:nvPr/>
        </p:nvSpPr>
        <p:spPr>
          <a:xfrm>
            <a:off x="4255477" y="4536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3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B50E-C579-5FF4-E88C-ACEC6CB7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950"/>
            <a:ext cx="10515600" cy="543589"/>
          </a:xfrm>
        </p:spPr>
        <p:txBody>
          <a:bodyPr>
            <a:normAutofit/>
          </a:bodyPr>
          <a:lstStyle/>
          <a:p>
            <a:r>
              <a:rPr lang="en-US" sz="2800" dirty="0"/>
              <a:t>SUCCESSES /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56FF-6F1B-8554-0FEB-7122536E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6965"/>
            <a:ext cx="10954407" cy="4127387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Urged head of institutions to include NAP activities in their budgets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Positive assurances from Senior officials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National media and Social media exposure 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Potential support offers from COMESA, SADC, UNODC, Africa CDC, Brown Univ.</a:t>
            </a:r>
          </a:p>
          <a:p>
            <a:pPr algn="l"/>
            <a:endParaRPr lang="en-US" sz="800" dirty="0">
              <a:solidFill>
                <a:srgbClr val="254A68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Came up with priority activities from the NAP for the year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Agreed to revive the domestication process of the BWC and CWC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Agreed to include CBRN in the National Disaster Management Structure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Agreed to develop a CBRN Emergency Response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590D4-BA2E-71E1-E2FF-0C32CCF21CEF}"/>
              </a:ext>
            </a:extLst>
          </p:cNvPr>
          <p:cNvSpPr txBox="1"/>
          <p:nvPr/>
        </p:nvSpPr>
        <p:spPr>
          <a:xfrm>
            <a:off x="4255477" y="4536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3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B50E-C579-5FF4-E88C-ACEC6CB7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950"/>
            <a:ext cx="10515600" cy="543589"/>
          </a:xfrm>
        </p:spPr>
        <p:txBody>
          <a:bodyPr>
            <a:normAutofit/>
          </a:bodyPr>
          <a:lstStyle/>
          <a:p>
            <a:r>
              <a:rPr lang="en-US" sz="2800" dirty="0"/>
              <a:t>LESSONS LEARNT /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E56FF-6F1B-8554-0FEB-7122536E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1291"/>
            <a:ext cx="10515600" cy="3881949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Need to start planning early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A68"/>
                </a:solidFill>
              </a:rPr>
              <a:t>Not easy to get hold of senior officials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54A68"/>
                </a:solidFill>
              </a:rPr>
              <a:t>CBRN not high on the priority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Senior officials only available for a short time, so plan the agenda smartly 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Make necessary follow-ups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Joint session saves time and resources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Involve the head of your institution if you are not the head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solidFill>
                  <a:srgbClr val="254A68"/>
                </a:solidFill>
              </a:rPr>
              <a:t>Need continuous engagement with NT and organizing partners.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590D4-BA2E-71E1-E2FF-0C32CCF21CEF}"/>
              </a:ext>
            </a:extLst>
          </p:cNvPr>
          <p:cNvSpPr txBox="1"/>
          <p:nvPr/>
        </p:nvSpPr>
        <p:spPr>
          <a:xfrm>
            <a:off x="4255477" y="4536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3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1A97F5DED2004E906E199DB8D805E7" ma:contentTypeVersion="12" ma:contentTypeDescription="Create a new document." ma:contentTypeScope="" ma:versionID="9c4f6f0f5e31c0b9d408e048f9431d6f">
  <xsd:schema xmlns:xsd="http://www.w3.org/2001/XMLSchema" xmlns:xs="http://www.w3.org/2001/XMLSchema" xmlns:p="http://schemas.microsoft.com/office/2006/metadata/properties" xmlns:ns2="7926876d-2117-47f5-bfa1-c39f0d9f996b" xmlns:ns3="22c67910-c4c6-41f1-94ab-d1c20f8b9637" targetNamespace="http://schemas.microsoft.com/office/2006/metadata/properties" ma:root="true" ma:fieldsID="968d738b8fe30141dcd1a63b2c59066d" ns2:_="" ns3:_="">
    <xsd:import namespace="7926876d-2117-47f5-bfa1-c39f0d9f996b"/>
    <xsd:import namespace="22c67910-c4c6-41f1-94ab-d1c20f8b96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6876d-2117-47f5-bfa1-c39f0d9f9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67910-c4c6-41f1-94ab-d1c20f8b96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0ea566c-0c0d-4091-97d4-0893d4bbc70e}" ma:internalName="TaxCatchAll" ma:showField="CatchAllData" ma:web="22c67910-c4c6-41f1-94ab-d1c20f8b96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c67910-c4c6-41f1-94ab-d1c20f8b9637" xsi:nil="true"/>
    <lcf76f155ced4ddcb4097134ff3c332f xmlns="7926876d-2117-47f5-bfa1-c39f0d9f99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97505-6131-49BD-8FCA-64417817267D}"/>
</file>

<file path=customXml/itemProps2.xml><?xml version="1.0" encoding="utf-8"?>
<ds:datastoreItem xmlns:ds="http://schemas.openxmlformats.org/officeDocument/2006/customXml" ds:itemID="{65599404-BD4C-4213-8D20-0297D48339A5}"/>
</file>

<file path=customXml/itemProps3.xml><?xml version="1.0" encoding="utf-8"?>
<ds:datastoreItem xmlns:ds="http://schemas.openxmlformats.org/officeDocument/2006/customXml" ds:itemID="{16235B17-0B1A-49A9-B36D-B9874D78BF34}"/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296</Words>
  <Application>Microsoft Office PowerPoint</Application>
  <PresentationFormat>Widescreen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Roboto Black</vt:lpstr>
      <vt:lpstr>Roboto Light</vt:lpstr>
      <vt:lpstr>Wingdings</vt:lpstr>
      <vt:lpstr>Office Theme</vt:lpstr>
      <vt:lpstr>INTERAGENCY COOPERATION: CBRN AWARESS SESSION </vt:lpstr>
      <vt:lpstr>DESCRIPTION OF THE EVENT</vt:lpstr>
      <vt:lpstr>SUCCESSES / OUTCOMES</vt:lpstr>
      <vt:lpstr>LESSONS LEARNT /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INTERAGENCY COOPERATION: CBRN AWARESS SESSION</dc:title>
  <dc:creator>Beniamino Garrone</dc:creator>
  <cp:lastModifiedBy>Harro Wittermans</cp:lastModifiedBy>
  <cp:revision>28</cp:revision>
  <dcterms:created xsi:type="dcterms:W3CDTF">2025-02-18T09:31:17Z</dcterms:created>
  <dcterms:modified xsi:type="dcterms:W3CDTF">2025-05-09T19:18:45Z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0x0101005E1A97F5DED2004E906E199DB8D805E7</vt:lpwstr>
  </property>
</Properties>
</file>