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6683" r:id="rId3"/>
    <p:sldId id="6682" r:id="rId4"/>
    <p:sldId id="6679" r:id="rId5"/>
    <p:sldId id="6686" r:id="rId6"/>
    <p:sldId id="6685" r:id="rId7"/>
    <p:sldId id="6678" r:id="rId8"/>
    <p:sldId id="6688" r:id="rId9"/>
    <p:sldId id="6689" r:id="rId10"/>
    <p:sldId id="6691" r:id="rId11"/>
    <p:sldId id="66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A6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2"/>
    <p:restoredTop sz="94687"/>
  </p:normalViewPr>
  <p:slideViewPr>
    <p:cSldViewPr snapToGrid="0">
      <p:cViewPr varScale="1">
        <p:scale>
          <a:sx n="83" d="100"/>
          <a:sy n="83" d="100"/>
        </p:scale>
        <p:origin x="79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1DB24-058B-D240-994A-D1DA2AD6FCF6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168F4-9FE9-1B46-A5C4-4C411FC8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50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168F4-9FE9-1B46-A5C4-4C411FC89D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51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8D42A-8872-4C0D-6867-10283D799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BEC73F-AE27-716E-BDE2-105BD7FC00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56C37F-D00F-2E76-0B8C-530995241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dirty="0">
              <a:cs typeface="Roboto" panose="020000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4C5AF-A7E3-FED3-2CA8-A5DBA142E6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91CEC-DFB7-4974-95FC-C6782B56148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254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A0158-9A7E-B601-C2E8-68E1D4F20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4DE3F7-F33E-3BB5-701B-7BA9F136CF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E54832-8C33-A31A-6945-F40698F2B7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dirty="0">
              <a:cs typeface="Roboto" panose="020000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D1382-1CED-9FEC-8FE7-43A6D830C9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91CEC-DFB7-4974-95FC-C6782B56148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75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A8604-2C87-22FF-D498-04217D6F0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3502B7-6BC9-A390-EE1B-60E0EC3F38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8E602A-1344-0D94-FCD1-45848DA2A4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dirty="0">
              <a:cs typeface="Roboto" panose="020000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C58ED-38C9-B0C5-A129-89D802C14A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91CEC-DFB7-4974-95FC-C6782B56148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415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65926-C817-5C25-4F16-183FB699E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1F098B-517C-02FA-BC7E-AC9D223F36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C85A2B-5049-B0A3-A611-B817937150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dirty="0">
              <a:cs typeface="Roboto" panose="020000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B14C1-4929-7C17-4C5C-6DD0E1D967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91CEC-DFB7-4974-95FC-C6782B56148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643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60A5E-E8A2-7A6A-FDE3-5AD85F714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1BEB86-8A3B-F8B6-FA75-AC8FB7AE48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06688E-CCB4-3838-C4B6-04FB6958FC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dirty="0">
              <a:cs typeface="Roboto" panose="020000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D884D-9778-2DA0-DCE3-4FC35A294A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91CEC-DFB7-4974-95FC-C6782B56148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67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64FB5-1EC2-AE3C-26A2-D6ADBE5EC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341" y="1122363"/>
            <a:ext cx="11182864" cy="68172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AFAB45-6687-3008-BE39-9C5A2AAF2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54A6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90286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77F05-07BB-80E1-1BDA-CE49626DE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7D537C-F742-EE85-F4EB-B1AD0C15E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1D497-DA5E-D967-6F6F-48B52D9C4F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EF65A9-0629-4287-8B8C-E6C585BE92CF}" type="datetime1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5EF66-C83D-FF8B-BDDF-991A29291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20843-474B-97FD-DCC0-7D7C5281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377215-70C0-8B46-AAB1-806D87837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06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BDF3E2-232B-71E5-6FB5-F570E230ED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3715AA-10D7-37E5-FE53-8B03C8D656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A9844-E2C5-FB06-A554-9EF5DA41B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EE0FAD-6A65-4185-BE6B-797A280EE628}" type="datetime1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BBD29-0740-0B32-F973-3412BD4DE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76DCF-9957-C8DD-3F61-4E297D73C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377215-70C0-8B46-AAB1-806D87837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5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D7373-2245-7D72-BFA5-A956FE0A4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90CDD-B4AB-3523-CA87-A0BADCB38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1BDF6-20AF-0547-AF18-567926DE3B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32CBFD-DC8B-40A8-9E64-28F87C373239}" type="datetime1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98E37-FAFB-474D-E35A-FCE7438C1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141A9-D4DF-C1CB-CE18-015922C3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377215-70C0-8B46-AAB1-806D878378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6EF855B-6F3F-0A0B-B141-FAB03E12216A}"/>
              </a:ext>
            </a:extLst>
          </p:cNvPr>
          <p:cNvSpPr txBox="1"/>
          <p:nvPr userDrawn="1"/>
        </p:nvSpPr>
        <p:spPr>
          <a:xfrm>
            <a:off x="10079908" y="6257821"/>
            <a:ext cx="435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05ACBF0-5396-4106-AA23-D39F18ADC825}" type="slidenum">
              <a:rPr lang="fr-FR" sz="1200" b="1" smtClean="0">
                <a:solidFill>
                  <a:schemeClr val="bg1"/>
                </a:solidFill>
              </a:rPr>
              <a:t>‹#›</a:t>
            </a:fld>
            <a:endParaRPr lang="fr-FR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8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0AE9D-07AE-22F6-9488-6F6B390D2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D919E-CA90-ACFC-DC85-05600EE21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44134-101A-9176-FE4F-EAECE95A16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96CBE-46B5-4021-8F75-CC3F5C7D91B5}" type="datetime1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F6F31-D057-90F7-024D-819CF81CA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F752B-59E2-13E1-FBBD-69F1A1E8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377215-70C0-8B46-AAB1-806D87837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5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4847C-B703-824E-70A3-78837DA1E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BBF6B-E9F8-3CBC-62FA-9448AC5386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94DA4-CFD5-791D-31E3-5A899C163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F7CE1-69BF-BE3B-E7B8-EE03DB3522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756AD-53ED-4D66-9A15-C5C402FB8053}" type="datetime1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3BDC8-3292-AE16-AB69-420EA37C7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8E4A3-D1FC-C595-5B17-2CDCA8845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377215-70C0-8B46-AAB1-806D87837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5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0996F-F525-6FEC-77D8-0DC4D3BB8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1EA49-E7F4-C267-98E4-687B611EB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B6C4F-3E7D-3EE5-1ADC-86977A72B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9E0D28-F1E9-3236-1F11-09448EACF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BB08A-E9BA-7238-467E-3FC04F7AE6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368A9F-C23D-CD63-D9A3-0B742442B6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19AADC-8DDE-4AEC-BCA4-00EE663BA505}" type="datetime1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A001EA-CB00-845E-A4FB-2A0A78E24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98E1B1-60EF-E82E-F217-508A65EF3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377215-70C0-8B46-AAB1-806D87837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2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49895-F500-6F6F-7291-7CAFC133B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98EBAE-0316-3710-0132-681F9B62A1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0A628-E08D-4499-A5EE-9A87D524F576}" type="datetime1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27304A-D8E8-C770-C067-530B1E7F2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A4C1D-B1AA-4177-5B1C-04707926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377215-70C0-8B46-AAB1-806D87837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6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474463-6001-B4DF-C7E0-29E9FD1124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9ADEE-1FC2-43BF-A5DA-9C46FC79CE69}" type="datetime1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ACAB70-5923-96F1-20E3-8B0A4FD1E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6464F-F6E9-7288-9134-2D21BF1D6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377215-70C0-8B46-AAB1-806D87837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5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0B9B6-CC8A-4D19-2FB6-2FCFA0AEF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1471A-AF95-6F7C-6B9B-53D7CACF8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5B788-FBC4-2176-BF5A-A5408336D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ED57A-896F-47C2-FD49-E366A21D5F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5AFDC7-3605-47BA-A2F2-1A52C2609EDF}" type="datetime1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F890C-D769-6578-951E-1185FF44C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B2466-19E1-E20B-7895-54AF97595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377215-70C0-8B46-AAB1-806D87837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2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8529D-0F34-D5FA-0AC5-0735177F4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E011DB-FD59-B22B-29B7-8BA1B35DFB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95CCB3-BF9B-900D-D7A0-FBE226422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D7F3E-824D-30AF-E191-CB5E54188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69BD2-E652-439A-A348-BCF3207F621E}" type="datetime1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AB573-A1B2-EB6E-0A2B-CC53D44C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3C96A-B600-50B3-1A90-2B1FBE6B2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377215-70C0-8B46-AAB1-806D87837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85DFF-70C8-7257-6079-FB034BF70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5412"/>
            <a:ext cx="10515600" cy="994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59855-6BC9-76CD-B993-4CB936F5E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566530"/>
            <a:ext cx="10515600" cy="543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Date, Place</a:t>
            </a:r>
          </a:p>
        </p:txBody>
      </p:sp>
    </p:spTree>
    <p:extLst>
      <p:ext uri="{BB962C8B-B14F-4D97-AF65-F5344CB8AC3E}">
        <p14:creationId xmlns:p14="http://schemas.microsoft.com/office/powerpoint/2010/main" val="331478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54A68"/>
          </a:solidFill>
          <a:highlight>
            <a:srgbClr val="FFFFFF"/>
          </a:highlight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8DF0B-3455-FC6D-09A4-58A27346D7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807" y="4003359"/>
            <a:ext cx="11529391" cy="100947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r-FR" sz="2700" i="1" u="none" strike="noStrike" dirty="0">
                <a:solidFill>
                  <a:schemeClr val="bg1"/>
                </a:solidFill>
                <a:effectLst/>
                <a:highlight>
                  <a:srgbClr val="254A68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Panel 3 Joint </a:t>
            </a:r>
            <a:r>
              <a:rPr lang="fr-FR" sz="2700" i="1" u="none" strike="noStrike" dirty="0" err="1">
                <a:solidFill>
                  <a:schemeClr val="bg1"/>
                </a:solidFill>
                <a:effectLst/>
                <a:highlight>
                  <a:srgbClr val="254A68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Capacity</a:t>
            </a:r>
            <a:r>
              <a:rPr lang="fr-FR" sz="2700" i="1" u="none" strike="noStrike" dirty="0">
                <a:solidFill>
                  <a:schemeClr val="bg1"/>
                </a:solidFill>
                <a:effectLst/>
                <a:highlight>
                  <a:srgbClr val="254A68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Building</a:t>
            </a:r>
            <a:r>
              <a:rPr lang="fr-FR" sz="2700" i="1" dirty="0">
                <a:solidFill>
                  <a:schemeClr val="bg1"/>
                </a:solidFill>
                <a:highlight>
                  <a:srgbClr val="254A68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700" i="1" dirty="0">
                <a:solidFill>
                  <a:schemeClr val="bg1"/>
                </a:solidFill>
                <a:highlight>
                  <a:srgbClr val="254A68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b="0" i="1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/>
            </a:r>
            <a:br>
              <a:rPr lang="fr-FR" b="0" i="1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</a:br>
            <a:r>
              <a:rPr lang="fr-FR" u="none" strike="noStrike" dirty="0">
                <a:solidFill>
                  <a:schemeClr val="bg1"/>
                </a:solidFill>
                <a:effectLst/>
                <a:highlight>
                  <a:srgbClr val="254A68"/>
                </a:highlight>
                <a:latin typeface="Aptos" panose="020B0004020202020204" pitchFamily="34" charset="0"/>
              </a:rPr>
              <a:t>Libye -Tunisia joint </a:t>
            </a:r>
            <a:r>
              <a:rPr lang="fr-FR" dirty="0">
                <a:solidFill>
                  <a:schemeClr val="bg1"/>
                </a:solidFill>
                <a:highlight>
                  <a:srgbClr val="254A68"/>
                </a:highlight>
                <a:latin typeface="Aptos" panose="020B0004020202020204" pitchFamily="34" charset="0"/>
              </a:rPr>
              <a:t>training session </a:t>
            </a:r>
            <a:r>
              <a:rPr lang="fr-FR" u="none" strike="noStrike" dirty="0">
                <a:solidFill>
                  <a:schemeClr val="bg1"/>
                </a:solidFill>
                <a:effectLst/>
                <a:highlight>
                  <a:srgbClr val="254A68"/>
                </a:highlight>
                <a:latin typeface="Aptos" panose="020B0004020202020204" pitchFamily="34" charset="0"/>
              </a:rPr>
              <a:t>2025</a:t>
            </a:r>
            <a:br>
              <a:rPr lang="fr-FR" u="none" strike="noStrike" dirty="0">
                <a:solidFill>
                  <a:schemeClr val="bg1"/>
                </a:solidFill>
                <a:effectLst/>
                <a:highlight>
                  <a:srgbClr val="254A68"/>
                </a:highlight>
                <a:latin typeface="Aptos" panose="020B0004020202020204" pitchFamily="34" charset="0"/>
              </a:rPr>
            </a:br>
            <a:r>
              <a:rPr lang="fr-FR" dirty="0">
                <a:solidFill>
                  <a:schemeClr val="bg1"/>
                </a:solidFill>
                <a:highlight>
                  <a:srgbClr val="254A68"/>
                </a:highlight>
                <a:latin typeface="Aptos" panose="020B0004020202020204" pitchFamily="34" charset="0"/>
              </a:rPr>
              <a:t>on the control of CBRN agents at borders LIBYA-TUNISIA</a:t>
            </a:r>
            <a:r>
              <a:rPr lang="fr-FR" u="none" strike="noStrike" dirty="0">
                <a:solidFill>
                  <a:schemeClr val="bg1"/>
                </a:solidFill>
                <a:effectLst/>
                <a:highlight>
                  <a:srgbClr val="254A68"/>
                </a:highlight>
                <a:latin typeface="Aptos" panose="020B0004020202020204" pitchFamily="34" charset="0"/>
              </a:rPr>
              <a:t/>
            </a:r>
            <a:br>
              <a:rPr lang="fr-FR" u="none" strike="noStrike" dirty="0">
                <a:solidFill>
                  <a:schemeClr val="bg1"/>
                </a:solidFill>
                <a:effectLst/>
                <a:highlight>
                  <a:srgbClr val="254A68"/>
                </a:highlight>
                <a:latin typeface="Aptos" panose="020B0004020202020204" pitchFamily="34" charset="0"/>
              </a:rPr>
            </a:br>
            <a:r>
              <a:rPr lang="fr-FR" sz="2700" i="1" u="none" strike="noStrike" dirty="0">
                <a:solidFill>
                  <a:schemeClr val="bg1"/>
                </a:solidFill>
                <a:effectLst/>
                <a:highlight>
                  <a:srgbClr val="254A68"/>
                </a:highlight>
                <a:latin typeface="Aptos" panose="020B0004020202020204" pitchFamily="34" charset="0"/>
              </a:rPr>
              <a:t>by Nuri El Jaiash, CBRN National Focal Point for Libye</a:t>
            </a:r>
            <a:endParaRPr lang="en-US" sz="2700" dirty="0">
              <a:solidFill>
                <a:schemeClr val="bg1"/>
              </a:solidFill>
              <a:highlight>
                <a:srgbClr val="254A68"/>
              </a:highligh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FA2A64-0F7D-042F-FE33-667FEC8D0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869" y="5175175"/>
            <a:ext cx="10787268" cy="456999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May 2025, Brussels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C9BA45A-3DEB-E999-DA0D-96652ACD8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49" y="95383"/>
            <a:ext cx="2132503" cy="122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61672EE-A5B0-F9EF-774A-71A9E8E43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148" y="95383"/>
            <a:ext cx="2132503" cy="122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033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A5841-ECEB-90FE-D9BB-5520960F2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3E3C74-3210-C994-8447-DADB99C4999F}"/>
              </a:ext>
            </a:extLst>
          </p:cNvPr>
          <p:cNvSpPr txBox="1"/>
          <p:nvPr/>
        </p:nvSpPr>
        <p:spPr>
          <a:xfrm>
            <a:off x="4255477" y="45368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85A9D64-E277-6B11-8151-B1A7DC7A0BE8}"/>
              </a:ext>
            </a:extLst>
          </p:cNvPr>
          <p:cNvSpPr txBox="1"/>
          <p:nvPr/>
        </p:nvSpPr>
        <p:spPr>
          <a:xfrm>
            <a:off x="187163" y="1141193"/>
            <a:ext cx="1181767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rgbClr val="244C68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fr-BE" sz="2400" b="1" dirty="0" err="1">
                <a:solidFill>
                  <a:srgbClr val="244C68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Lessons</a:t>
            </a:r>
            <a:r>
              <a:rPr lang="fr-BE" sz="2400" b="1" dirty="0">
                <a:solidFill>
                  <a:srgbClr val="244C68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fr-BE" sz="2400" b="1" dirty="0" err="1">
                <a:solidFill>
                  <a:srgbClr val="244C68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learned</a:t>
            </a:r>
            <a:endParaRPr lang="fr-BE" sz="2400" b="1" dirty="0">
              <a:solidFill>
                <a:srgbClr val="244C68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endParaRPr lang="fr-BE" sz="2400" b="1" dirty="0">
              <a:solidFill>
                <a:srgbClr val="244C68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</a:pP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GAP analyzis to assess the needs of the CBRN </a:t>
            </a:r>
            <a:r>
              <a:rPr lang="en-US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equipment.</a:t>
            </a:r>
            <a:endParaRPr lang="en-US" sz="2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</a:pPr>
            <a:endParaRPr lang="en-US" sz="2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Perform new sessions of training with other countries to share the </a:t>
            </a:r>
            <a:r>
              <a:rPr lang="en-US" sz="24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experiences.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</a:pP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 up the international framework of the dual use CBRN </a:t>
            </a:r>
            <a:r>
              <a:rPr lang="en-US" sz="24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agents.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9A440F1-5153-7715-925B-4FC52AF9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789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C6E6E-26FF-A686-432D-D04CE0BDC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CA85927-FABF-687F-CE67-992052446C21}"/>
              </a:ext>
            </a:extLst>
          </p:cNvPr>
          <p:cNvSpPr txBox="1"/>
          <p:nvPr/>
        </p:nvSpPr>
        <p:spPr>
          <a:xfrm>
            <a:off x="1052945" y="2172046"/>
            <a:ext cx="10270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endParaRPr lang="en-US" altLang="en-US" sz="3600" b="1" dirty="0">
              <a:solidFill>
                <a:srgbClr val="03496B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  <a:p>
            <a:pPr marL="0" lvl="1"/>
            <a:r>
              <a:rPr lang="en-US" altLang="en-US" sz="3600" b="1" dirty="0">
                <a:solidFill>
                  <a:srgbClr val="03496B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          </a:t>
            </a:r>
            <a:r>
              <a:rPr lang="en-US" altLang="en-US" sz="3600" b="1" dirty="0">
                <a:solidFill>
                  <a:srgbClr val="002060"/>
                </a:solidFill>
                <a:latin typeface="Aharoni" panose="020B0604020202020204" pitchFamily="2" charset="-79"/>
                <a:cs typeface="+mj-cs"/>
              </a:rPr>
              <a:t>THANK YOU FOR YOUR ATTENTION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+mj-cs"/>
              </a:rPr>
              <a:t> </a:t>
            </a:r>
            <a:r>
              <a:rPr lang="ar-LY" sz="3200" b="1" dirty="0">
                <a:solidFill>
                  <a:srgbClr val="00206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+mj-cs"/>
              </a:rPr>
              <a:t> </a:t>
            </a:r>
            <a:endParaRPr lang="fr-IT" sz="3200" b="1" dirty="0">
              <a:solidFill>
                <a:srgbClr val="002060"/>
              </a:solidFill>
              <a:latin typeface="Times New Roman" panose="02020603050405020304" pitchFamily="18" charset="0"/>
              <a:ea typeface="Roboto" panose="02000000000000000000" pitchFamily="2" charset="0"/>
              <a:cs typeface="+mj-cs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45B8DAA-FD0B-BAAF-81A4-06CE15155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428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FA86E97-9656-D045-0D81-FA6B4CCD4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069" y="1335916"/>
            <a:ext cx="11529391" cy="1655762"/>
          </a:xfrm>
        </p:spPr>
        <p:txBody>
          <a:bodyPr/>
          <a:lstStyle/>
          <a:p>
            <a:endParaRPr lang="fr-BE" dirty="0"/>
          </a:p>
          <a:p>
            <a:r>
              <a:rPr lang="fr-BE" sz="3600" b="1" dirty="0">
                <a:solidFill>
                  <a:schemeClr val="tx2"/>
                </a:solidFill>
              </a:rPr>
              <a:t>HOW WAS THE JOINT TRAINING DECIDED ?</a:t>
            </a:r>
            <a:endParaRPr lang="fr-FR" sz="36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100 200+ Homme Qui Réfléchit Stock ...">
            <a:extLst>
              <a:ext uri="{FF2B5EF4-FFF2-40B4-BE49-F238E27FC236}">
                <a16:creationId xmlns:a16="http://schemas.microsoft.com/office/drawing/2014/main" id="{78EBC81E-F028-CB9C-0C23-556BAA93F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334" y="2862263"/>
            <a:ext cx="7933332" cy="222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49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05BBB-CD92-A91E-5750-4469482D6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93DE060-5997-87A7-DB32-D4D9B6100BF4}"/>
              </a:ext>
            </a:extLst>
          </p:cNvPr>
          <p:cNvSpPr txBox="1"/>
          <p:nvPr/>
        </p:nvSpPr>
        <p:spPr>
          <a:xfrm>
            <a:off x="185531" y="1053548"/>
            <a:ext cx="11529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rgbClr val="254A68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THE FIRST ACTIVITY IN LIBYA STARTED IN APRIL 2024</a:t>
            </a:r>
            <a:endParaRPr lang="en-US" sz="2400" b="1" dirty="0">
              <a:solidFill>
                <a:srgbClr val="254A68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6A0F349-BFCF-F7CE-346D-A8D6FA55F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31" y="1708375"/>
            <a:ext cx="5253302" cy="409607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D110B40-31FE-8F2E-2CE6-A38CF2338F14}"/>
              </a:ext>
            </a:extLst>
          </p:cNvPr>
          <p:cNvSpPr txBox="1"/>
          <p:nvPr/>
        </p:nvSpPr>
        <p:spPr>
          <a:xfrm>
            <a:off x="5565913" y="2001078"/>
            <a:ext cx="63345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400" b="1" dirty="0">
                <a:solidFill>
                  <a:schemeClr val="tx2"/>
                </a:solidFill>
              </a:rPr>
              <a:t>LIBYA is member of the EU CBRN COE </a:t>
            </a:r>
            <a:r>
              <a:rPr lang="fr-BE" sz="2400" b="1" dirty="0" err="1">
                <a:solidFill>
                  <a:schemeClr val="tx2"/>
                </a:solidFill>
              </a:rPr>
              <a:t>since</a:t>
            </a:r>
            <a:r>
              <a:rPr lang="fr-BE" sz="2400" b="1" dirty="0">
                <a:solidFill>
                  <a:schemeClr val="tx2"/>
                </a:solidFill>
              </a:rPr>
              <a:t> 2014, but no project was implemented.</a:t>
            </a:r>
          </a:p>
          <a:p>
            <a:pPr algn="just"/>
            <a:endParaRPr lang="fr-BE" sz="2400" b="1" dirty="0">
              <a:solidFill>
                <a:schemeClr val="tx2"/>
              </a:solidFill>
            </a:endParaRPr>
          </a:p>
          <a:p>
            <a:pPr algn="just"/>
            <a:r>
              <a:rPr lang="fr-BE" sz="2400" dirty="0">
                <a:solidFill>
                  <a:schemeClr val="tx2"/>
                </a:solidFill>
              </a:rPr>
              <a:t>First technical mission of the OSA NAS in April 2024 to identify the expectations of </a:t>
            </a:r>
            <a:r>
              <a:rPr lang="fr-BE" sz="2400" dirty="0" smtClean="0">
                <a:solidFill>
                  <a:schemeClr val="tx2"/>
                </a:solidFill>
              </a:rPr>
              <a:t>Libye.</a:t>
            </a:r>
            <a:endParaRPr lang="fr-BE" sz="2400" dirty="0">
              <a:solidFill>
                <a:schemeClr val="tx2"/>
              </a:solidFill>
            </a:endParaRPr>
          </a:p>
          <a:p>
            <a:pPr algn="just"/>
            <a:endParaRPr lang="fr-BE" sz="2400" dirty="0">
              <a:solidFill>
                <a:schemeClr val="tx2"/>
              </a:solidFill>
            </a:endParaRPr>
          </a:p>
          <a:p>
            <a:pPr algn="just"/>
            <a:r>
              <a:rPr lang="fr-BE" sz="2400" b="1" dirty="0">
                <a:solidFill>
                  <a:srgbClr val="FF0000"/>
                </a:solidFill>
              </a:rPr>
              <a:t>The CWC, the Detection equipment and the control of chemicals were in the center of the exchanges.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BBA0A8-1F5F-AC9B-62D6-2C01B32E7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123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36EF4-6DD2-F77B-798E-0F3083FC4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862A74A-AEBC-397D-6518-F0C678197278}"/>
              </a:ext>
            </a:extLst>
          </p:cNvPr>
          <p:cNvSpPr txBox="1"/>
          <p:nvPr/>
        </p:nvSpPr>
        <p:spPr>
          <a:xfrm>
            <a:off x="185531" y="1042501"/>
            <a:ext cx="12006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rgbClr val="254A68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SECOND OFFICIAL VISIT AND ASSESSMENT OF THE CBRN NEEDS: October</a:t>
            </a:r>
            <a:r>
              <a:rPr lang="en-US" sz="2400" b="1" dirty="0">
                <a:solidFill>
                  <a:srgbClr val="254A68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2024</a:t>
            </a:r>
          </a:p>
          <a:p>
            <a:pPr algn="just"/>
            <a:r>
              <a:rPr lang="en-US" sz="2400" b="1" dirty="0">
                <a:solidFill>
                  <a:srgbClr val="254A68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Niccolò </a:t>
            </a:r>
            <a:r>
              <a:rPr lang="en-US" sz="2400" b="1" dirty="0" err="1">
                <a:solidFill>
                  <a:srgbClr val="254A68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Maracchi</a:t>
            </a:r>
            <a:r>
              <a:rPr lang="en-US" sz="2400" dirty="0">
                <a:solidFill>
                  <a:srgbClr val="254A68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Deputy Head of Cooperation, Delegation of the European Union to Libya, </a:t>
            </a:r>
            <a:r>
              <a:rPr lang="en-US" sz="2400" b="1" dirty="0">
                <a:solidFill>
                  <a:srgbClr val="254A68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Julie Busch </a:t>
            </a:r>
            <a:r>
              <a:rPr lang="en-US" sz="2400" dirty="0">
                <a:solidFill>
                  <a:srgbClr val="254A68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the UNICRI Regional Coordinator and the OSA NAS.</a:t>
            </a:r>
          </a:p>
          <a:p>
            <a:endParaRPr lang="en-US" sz="2400" b="1" dirty="0">
              <a:solidFill>
                <a:srgbClr val="254A68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صورة 1">
            <a:extLst>
              <a:ext uri="{FF2B5EF4-FFF2-40B4-BE49-F238E27FC236}">
                <a16:creationId xmlns:a16="http://schemas.microsoft.com/office/drawing/2014/main" id="{D0B42EFE-D7AC-1D1E-0A8E-A59818E6D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939" y="2612161"/>
            <a:ext cx="3669555" cy="251890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BC346CF-15F7-EB29-924C-CD48FE09F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31" y="2345635"/>
            <a:ext cx="4015408" cy="313087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EDDCFD5-D605-6699-63CE-7DB0A571E664}"/>
              </a:ext>
            </a:extLst>
          </p:cNvPr>
          <p:cNvSpPr txBox="1"/>
          <p:nvPr/>
        </p:nvSpPr>
        <p:spPr>
          <a:xfrm>
            <a:off x="8082527" y="2191266"/>
            <a:ext cx="39239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400" dirty="0">
                <a:solidFill>
                  <a:schemeClr val="tx2"/>
                </a:solidFill>
              </a:rPr>
              <a:t>During the CBRN assessment needs, </a:t>
            </a:r>
            <a:r>
              <a:rPr lang="fr-BE" sz="2400" b="1" dirty="0">
                <a:solidFill>
                  <a:schemeClr val="tx2"/>
                </a:solidFill>
              </a:rPr>
              <a:t>the CBRN national team </a:t>
            </a:r>
            <a:r>
              <a:rPr lang="fr-BE" sz="2400" dirty="0">
                <a:solidFill>
                  <a:schemeClr val="tx2"/>
                </a:solidFill>
              </a:rPr>
              <a:t>requested to organize a joint training session with Libya and Tunisia on the control of the CBRN agents at borders.</a:t>
            </a:r>
          </a:p>
          <a:p>
            <a:r>
              <a:rPr lang="fr-BE" sz="2400" dirty="0">
                <a:solidFill>
                  <a:schemeClr val="tx2"/>
                </a:solidFill>
              </a:rPr>
              <a:t>Ms. Anne-Sophie Lequarré, the EU programme Manager approved </a:t>
            </a:r>
            <a:r>
              <a:rPr lang="fr-BE" sz="2400" dirty="0" err="1">
                <a:solidFill>
                  <a:schemeClr val="tx2"/>
                </a:solidFill>
              </a:rPr>
              <a:t>it</a:t>
            </a:r>
            <a:r>
              <a:rPr lang="fr-BE" sz="24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69F96C09-1F76-7537-2C00-6AAF36C98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467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737BA-EEB9-979C-0718-905A096C7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8CBC16-BE4C-2F33-4F99-517075449C34}"/>
              </a:ext>
            </a:extLst>
          </p:cNvPr>
          <p:cNvSpPr txBox="1"/>
          <p:nvPr/>
        </p:nvSpPr>
        <p:spPr>
          <a:xfrm>
            <a:off x="4255477" y="45368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9B3B5F0-2669-A9B6-9F8F-B279B909FAB1}"/>
              </a:ext>
            </a:extLst>
          </p:cNvPr>
          <p:cNvSpPr txBox="1"/>
          <p:nvPr/>
        </p:nvSpPr>
        <p:spPr>
          <a:xfrm>
            <a:off x="175544" y="1279333"/>
            <a:ext cx="1169840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rgbClr val="244C68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Objectives</a:t>
            </a: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Improve capabilities to collect and analyse information on CBRN substances and on the importers and end-users</a:t>
            </a:r>
            <a:endParaRPr lang="fr-F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Enhance the import/export control of CBRN materials at the borders</a:t>
            </a:r>
            <a:endParaRPr lang="fr-F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Enhance cross-border cooperation between Libya and Tunisia</a:t>
            </a: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endParaRPr lang="en-GB" sz="2400" b="1" dirty="0">
              <a:solidFill>
                <a:srgbClr val="244C68"/>
              </a:solidFill>
              <a:latin typeface="Calibri" panose="020F0502020204030204" pitchFamily="34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en-US" sz="2400" b="1" dirty="0">
                <a:solidFill>
                  <a:srgbClr val="244C6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training was performed by the Libyan and Tunisian trainers and the OSA NAS expert, January and February 2025.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30A785D-23FA-4336-A5DE-AE41A5B6A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246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0B618-66F5-7EB5-FDFB-2EF97970D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15EFCC-51A7-4EAA-FEF6-84D5651410F6}"/>
              </a:ext>
            </a:extLst>
          </p:cNvPr>
          <p:cNvSpPr txBox="1"/>
          <p:nvPr/>
        </p:nvSpPr>
        <p:spPr>
          <a:xfrm>
            <a:off x="4255477" y="45368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97E58F7-D34A-5CBB-3100-00C0E0F6D2E9}"/>
              </a:ext>
            </a:extLst>
          </p:cNvPr>
          <p:cNvSpPr txBox="1"/>
          <p:nvPr/>
        </p:nvSpPr>
        <p:spPr>
          <a:xfrm>
            <a:off x="202048" y="1313471"/>
            <a:ext cx="1133625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rgbClr val="244C68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Agenda</a:t>
            </a: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EU and international regulation and conventions of the CBRN 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agents.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endParaRPr lang="fr-FR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fr-BE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CBRN national </a:t>
            </a:r>
            <a:r>
              <a:rPr lang="fr-BE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regulations.</a:t>
            </a:r>
            <a:endParaRPr lang="fr-BE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endParaRPr lang="fr-FR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CBRN 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equipment.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endParaRPr lang="en-GB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control of pesticides, drugs and precursors explosives and dual-use </a:t>
            </a:r>
            <a:r>
              <a:rPr lang="en-GB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agents.</a:t>
            </a:r>
            <a:endParaRPr lang="en-GB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endParaRPr lang="en-GB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assessment of the national control at </a:t>
            </a:r>
            <a:r>
              <a:rPr lang="en-GB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borders.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endParaRPr lang="en-GB" sz="2400" b="1" dirty="0">
              <a:solidFill>
                <a:srgbClr val="244C68"/>
              </a:solidFill>
              <a:latin typeface="Calibri" panose="020F0502020204030204" pitchFamily="34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030D157-4643-BBE5-B947-C6E1FF52B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60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87E34-9A15-E18D-FA7F-D23128B5B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D98025B-9DB9-F785-FD80-B35E731A4A09}"/>
              </a:ext>
            </a:extLst>
          </p:cNvPr>
          <p:cNvSpPr txBox="1"/>
          <p:nvPr/>
        </p:nvSpPr>
        <p:spPr>
          <a:xfrm>
            <a:off x="427013" y="1011969"/>
            <a:ext cx="11714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Specific Training for TUNISIA on the Control of CBRN Substances at the borders: January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2025.</a:t>
            </a:r>
            <a:endParaRPr lang="fr-IT" sz="2400" b="1" dirty="0">
              <a:solidFill>
                <a:srgbClr val="002060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Image 5" descr="Une image contenant habits, personne, mur, homme&#10;&#10;Le contenu généré par l’IA peut être incorrect.">
            <a:extLst>
              <a:ext uri="{FF2B5EF4-FFF2-40B4-BE49-F238E27FC236}">
                <a16:creationId xmlns:a16="http://schemas.microsoft.com/office/drawing/2014/main" id="{EE59CAE1-6BEF-7E2A-5777-A1CDA7C1C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14" y="1827411"/>
            <a:ext cx="2780012" cy="2005118"/>
          </a:xfrm>
          <a:prstGeom prst="rect">
            <a:avLst/>
          </a:prstGeom>
        </p:spPr>
      </p:pic>
      <p:pic>
        <p:nvPicPr>
          <p:cNvPr id="8" name="Image 7" descr="Une image contenant intérieur, mur, texte, habits&#10;&#10;Le contenu généré par l’IA peut être incorrect.">
            <a:extLst>
              <a:ext uri="{FF2B5EF4-FFF2-40B4-BE49-F238E27FC236}">
                <a16:creationId xmlns:a16="http://schemas.microsoft.com/office/drawing/2014/main" id="{FDC5BB6B-2198-713B-CD3A-0EE540F44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995" y="1678295"/>
            <a:ext cx="2780011" cy="2005116"/>
          </a:xfrm>
          <a:prstGeom prst="rect">
            <a:avLst/>
          </a:prstGeom>
        </p:spPr>
      </p:pic>
      <p:pic>
        <p:nvPicPr>
          <p:cNvPr id="7170" name="1D6002CD-6EA3-44AA-8FB1-C342C4EF35AE" descr="IMG_8111.jpg">
            <a:extLst>
              <a:ext uri="{FF2B5EF4-FFF2-40B4-BE49-F238E27FC236}">
                <a16:creationId xmlns:a16="http://schemas.microsoft.com/office/drawing/2014/main" id="{8A013213-2C30-717B-7DB0-E803414D6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995" y="3983580"/>
            <a:ext cx="2780011" cy="197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1D0B502E-3D8C-47DC-88DB-620C0EAECC3E" descr="IMG_8116.jpg">
            <a:extLst>
              <a:ext uri="{FF2B5EF4-FFF2-40B4-BE49-F238E27FC236}">
                <a16:creationId xmlns:a16="http://schemas.microsoft.com/office/drawing/2014/main" id="{B4D5008E-6D46-7CC6-B60C-60E953AE9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975" y="1678295"/>
            <a:ext cx="2780011" cy="200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08265D97-04CF-4C0E-8836-3F48E7AECA15" descr="IMG_8135.jpg">
            <a:extLst>
              <a:ext uri="{FF2B5EF4-FFF2-40B4-BE49-F238E27FC236}">
                <a16:creationId xmlns:a16="http://schemas.microsoft.com/office/drawing/2014/main" id="{CA7219C4-9239-DB70-7BEF-332FDAA8D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7015" y="3915832"/>
            <a:ext cx="2780011" cy="197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B7961601-5600-4C97-840D-43EECFBD2594" descr="IMG_8129.jpg">
            <a:extLst>
              <a:ext uri="{FF2B5EF4-FFF2-40B4-BE49-F238E27FC236}">
                <a16:creationId xmlns:a16="http://schemas.microsoft.com/office/drawing/2014/main" id="{EBE1C77B-A523-5460-CFAB-48B563012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975" y="3915832"/>
            <a:ext cx="2780010" cy="197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6A06E29-6EAE-3129-6B3F-C49DD9041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238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16426-0EE7-9619-7845-878F1105A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2C05B47-38AC-E8D3-A495-11E450958D09}"/>
              </a:ext>
            </a:extLst>
          </p:cNvPr>
          <p:cNvSpPr txBox="1"/>
          <p:nvPr/>
        </p:nvSpPr>
        <p:spPr>
          <a:xfrm>
            <a:off x="427013" y="1011969"/>
            <a:ext cx="11714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44C68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Specific Training for LIBYA on the Control of CBRN Substances at the borders: February </a:t>
            </a:r>
            <a:r>
              <a:rPr lang="en-US" sz="2400" b="1" dirty="0" smtClean="0">
                <a:solidFill>
                  <a:srgbClr val="244C68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2025.</a:t>
            </a:r>
            <a:endParaRPr lang="fr-IT" sz="2400" b="1" dirty="0">
              <a:solidFill>
                <a:srgbClr val="244C68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7FF1A1C-92C4-596A-F71F-1BD179A20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87" y="1842966"/>
            <a:ext cx="6044591" cy="37640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3D5B8E3-50CB-4336-DB48-9D6D88C6A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3156" y="1842966"/>
            <a:ext cx="4648721" cy="3577690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42FB533-2327-18B5-8D70-DFE7CF3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202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7F48D-6604-7511-1196-234B06B91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A777BC-E679-E0F7-D621-5492B19BC2BF}"/>
              </a:ext>
            </a:extLst>
          </p:cNvPr>
          <p:cNvSpPr txBox="1"/>
          <p:nvPr/>
        </p:nvSpPr>
        <p:spPr>
          <a:xfrm>
            <a:off x="4255477" y="45368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923BE1E-5272-D4E5-6F65-AE490CB43977}"/>
              </a:ext>
            </a:extLst>
          </p:cNvPr>
          <p:cNvSpPr txBox="1"/>
          <p:nvPr/>
        </p:nvSpPr>
        <p:spPr>
          <a:xfrm>
            <a:off x="187163" y="1141193"/>
            <a:ext cx="11817674" cy="5390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rgbClr val="244C68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fr-BE" sz="2400" b="1" dirty="0" err="1">
                <a:solidFill>
                  <a:srgbClr val="244C68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Results</a:t>
            </a:r>
            <a:endParaRPr lang="fr-BE" sz="2400" b="1" dirty="0">
              <a:solidFill>
                <a:srgbClr val="244C68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Interactive Presentations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Led by experts, these presentations provided in-depth insights into various controls-related topics.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 Studies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Real-world scenarios were presented to help participants apply their learning in practical settings.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Group Discussions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These sessions fostered collaboration and allowed participants to share their experiences and insights.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Hands-On Exercises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Practical exercises ensured that participants gained experience in key operational procedures.</a:t>
            </a: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endParaRPr lang="en-GB" sz="2400" b="1" dirty="0">
              <a:solidFill>
                <a:srgbClr val="244C68"/>
              </a:solidFill>
              <a:latin typeface="Calibri" panose="020F0502020204030204" pitchFamily="34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3BB5FD7-7088-1C36-CB9F-21B83EBAB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21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1A97F5DED2004E906E199DB8D805E7" ma:contentTypeVersion="12" ma:contentTypeDescription="Create a new document." ma:contentTypeScope="" ma:versionID="9c4f6f0f5e31c0b9d408e048f9431d6f">
  <xsd:schema xmlns:xsd="http://www.w3.org/2001/XMLSchema" xmlns:xs="http://www.w3.org/2001/XMLSchema" xmlns:p="http://schemas.microsoft.com/office/2006/metadata/properties" xmlns:ns2="7926876d-2117-47f5-bfa1-c39f0d9f996b" xmlns:ns3="22c67910-c4c6-41f1-94ab-d1c20f8b9637" targetNamespace="http://schemas.microsoft.com/office/2006/metadata/properties" ma:root="true" ma:fieldsID="968d738b8fe30141dcd1a63b2c59066d" ns2:_="" ns3:_="">
    <xsd:import namespace="7926876d-2117-47f5-bfa1-c39f0d9f996b"/>
    <xsd:import namespace="22c67910-c4c6-41f1-94ab-d1c20f8b96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26876d-2117-47f5-bfa1-c39f0d9f9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c67910-c4c6-41f1-94ab-d1c20f8b963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0ea566c-0c0d-4091-97d4-0893d4bbc70e}" ma:internalName="TaxCatchAll" ma:showField="CatchAllData" ma:web="22c67910-c4c6-41f1-94ab-d1c20f8b96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2c67910-c4c6-41f1-94ab-d1c20f8b9637" xsi:nil="true"/>
    <lcf76f155ced4ddcb4097134ff3c332f xmlns="7926876d-2117-47f5-bfa1-c39f0d9f996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E5FC13-26C7-4D30-A9A8-769427C520E0}"/>
</file>

<file path=customXml/itemProps2.xml><?xml version="1.0" encoding="utf-8"?>
<ds:datastoreItem xmlns:ds="http://schemas.openxmlformats.org/officeDocument/2006/customXml" ds:itemID="{E3C28E4F-DF09-4043-8E86-6FC73783B83F}"/>
</file>

<file path=customXml/itemProps3.xml><?xml version="1.0" encoding="utf-8"?>
<ds:datastoreItem xmlns:ds="http://schemas.openxmlformats.org/officeDocument/2006/customXml" ds:itemID="{FE1DB8F3-FBA8-4858-AFDE-EF1427BE9D00}"/>
</file>

<file path=docMetadata/LabelInfo.xml><?xml version="1.0" encoding="utf-8"?>
<clbl:labelList xmlns:clbl="http://schemas.microsoft.com/office/2020/mipLabelMetadata">
  <clbl:label id="{0f9e35db-544f-4f60-bdcc-5ea416e6dc70}" enabled="0" method="" siteId="{0f9e35db-544f-4f60-bdcc-5ea416e6dc7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421</Words>
  <Application>Microsoft Office PowerPoint</Application>
  <PresentationFormat>شاشة عريضة</PresentationFormat>
  <Paragraphs>52</Paragraphs>
  <Slides>11</Slides>
  <Notes>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20" baseType="lpstr">
      <vt:lpstr>Aharoni</vt:lpstr>
      <vt:lpstr>Aptos</vt:lpstr>
      <vt:lpstr>Arial</vt:lpstr>
      <vt:lpstr>Calibri</vt:lpstr>
      <vt:lpstr>Roboto</vt:lpstr>
      <vt:lpstr>Roboto Black</vt:lpstr>
      <vt:lpstr>Roboto Light</vt:lpstr>
      <vt:lpstr>Times New Roman</vt:lpstr>
      <vt:lpstr>Office Theme</vt:lpstr>
      <vt:lpstr>Panel 3 Joint Capacity Building  Libye -Tunisia joint training session 2025 on the control of CBRN agents at borders LIBYA-TUNISIA by Nuri El Jaiash, CBRN National Focal Point for Libye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Panel 3 Joint Capacity Building  Libya -Tunisia joint exercise 2025 by Nuri El Jaiash, CBRN National Focal Point for Libya</dc:title>
  <dc:creator>Beniamino Garrone</dc:creator>
  <cp:lastModifiedBy>Maher</cp:lastModifiedBy>
  <cp:revision>27</cp:revision>
  <dcterms:created xsi:type="dcterms:W3CDTF">2025-02-18T09:31:17Z</dcterms:created>
  <dcterms:modified xsi:type="dcterms:W3CDTF">2025-05-09T17:41:26Z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0x0101005E1A97F5DED2004E906E199DB8D805E7</vt:lpwstr>
  </property>
</Properties>
</file>