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56.jpg" ContentType="image/jpe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51"/>
  </p:notesMasterIdLst>
  <p:sldIdLst>
    <p:sldId id="456" r:id="rId5"/>
    <p:sldId id="454" r:id="rId6"/>
    <p:sldId id="406" r:id="rId7"/>
    <p:sldId id="409" r:id="rId8"/>
    <p:sldId id="408" r:id="rId9"/>
    <p:sldId id="417" r:id="rId10"/>
    <p:sldId id="418" r:id="rId11"/>
    <p:sldId id="410" r:id="rId12"/>
    <p:sldId id="411" r:id="rId13"/>
    <p:sldId id="419" r:id="rId14"/>
    <p:sldId id="413" r:id="rId15"/>
    <p:sldId id="414" r:id="rId16"/>
    <p:sldId id="415" r:id="rId17"/>
    <p:sldId id="416" r:id="rId18"/>
    <p:sldId id="420" r:id="rId19"/>
    <p:sldId id="421" r:id="rId20"/>
    <p:sldId id="422" r:id="rId21"/>
    <p:sldId id="424" r:id="rId22"/>
    <p:sldId id="425" r:id="rId23"/>
    <p:sldId id="426" r:id="rId24"/>
    <p:sldId id="427" r:id="rId25"/>
    <p:sldId id="429" r:id="rId26"/>
    <p:sldId id="430" r:id="rId27"/>
    <p:sldId id="431" r:id="rId28"/>
    <p:sldId id="432" r:id="rId29"/>
    <p:sldId id="433" r:id="rId30"/>
    <p:sldId id="434" r:id="rId31"/>
    <p:sldId id="435" r:id="rId32"/>
    <p:sldId id="436" r:id="rId33"/>
    <p:sldId id="437" r:id="rId34"/>
    <p:sldId id="438" r:id="rId35"/>
    <p:sldId id="439" r:id="rId36"/>
    <p:sldId id="441" r:id="rId37"/>
    <p:sldId id="442" r:id="rId38"/>
    <p:sldId id="440" r:id="rId39"/>
    <p:sldId id="443" r:id="rId40"/>
    <p:sldId id="444" r:id="rId41"/>
    <p:sldId id="445" r:id="rId42"/>
    <p:sldId id="447" r:id="rId43"/>
    <p:sldId id="450" r:id="rId44"/>
    <p:sldId id="446" r:id="rId45"/>
    <p:sldId id="457" r:id="rId46"/>
    <p:sldId id="451" r:id="rId47"/>
    <p:sldId id="452" r:id="rId48"/>
    <p:sldId id="449" r:id="rId49"/>
    <p:sldId id="455" r:id="rId50"/>
  </p:sldIdLst>
  <p:sldSz cx="12192000" cy="6858000"/>
  <p:notesSz cx="6858000" cy="9144000"/>
  <p:embeddedFontLst>
    <p:embeddedFont>
      <p:font typeface="Circe" panose="020B0502020203020203" pitchFamily="34" charset="77"/>
      <p:regular r:id="rId52"/>
      <p:bold r:id="rId53"/>
      <p:italic r:id="rId54"/>
      <p:boldItalic r:id="rId55"/>
    </p:embeddedFont>
    <p:embeddedFont>
      <p:font typeface="Tw Cen MT" panose="020B0602020104020603" pitchFamily="34" charset="77"/>
      <p:regular r:id="rId56"/>
      <p:bold r:id="rId57"/>
      <p:italic r:id="rId58"/>
      <p:boldItalic r:id="rId59"/>
    </p:embeddedFont>
    <p:embeddedFont>
      <p:font typeface="Wingdings 3" pitchFamily="2" charset="2"/>
      <p:regular r:id="rId60"/>
    </p:embeddedFont>
  </p:embeddedFontLst>
  <p:custDataLst>
    <p:tags r:id="rId6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3E"/>
    <a:srgbClr val="007D34"/>
    <a:srgbClr val="1D8BC2"/>
    <a:srgbClr val="F08922"/>
    <a:srgbClr val="5165B4"/>
    <a:srgbClr val="FFFFFF"/>
    <a:srgbClr val="898989"/>
    <a:srgbClr val="79C25A"/>
    <a:srgbClr val="CB87BA"/>
    <a:srgbClr val="2349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20" autoAdjust="0"/>
    <p:restoredTop sz="96327" autoAdjust="0"/>
  </p:normalViewPr>
  <p:slideViewPr>
    <p:cSldViewPr snapToGrid="0">
      <p:cViewPr varScale="1">
        <p:scale>
          <a:sx n="124" d="100"/>
          <a:sy n="124" d="100"/>
        </p:scale>
        <p:origin x="1128" y="168"/>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100" d="100"/>
        <a:sy n="100" d="100"/>
      </p:scale>
      <p:origin x="0" y="-6708"/>
    </p:cViewPr>
  </p:sorterViewPr>
  <p:notesViewPr>
    <p:cSldViewPr snapToGrid="0">
      <p:cViewPr varScale="1">
        <p:scale>
          <a:sx n="50" d="100"/>
          <a:sy n="50" d="100"/>
        </p:scale>
        <p:origin x="2640" y="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1.xml"/><Relationship Id="rId61"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_rels/viewProps.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886B72-AE10-4DA8-ACAC-70BC6447AD33}" type="doc">
      <dgm:prSet loTypeId="urn:microsoft.com/office/officeart/2005/8/layout/vList2" loCatId="list" qsTypeId="urn:microsoft.com/office/officeart/2005/8/quickstyle/simple2" qsCatId="simple" csTypeId="urn:microsoft.com/office/officeart/2005/8/colors/accent1_3" csCatId="accent1" phldr="1"/>
      <dgm:spPr/>
      <dgm:t>
        <a:bodyPr/>
        <a:lstStyle/>
        <a:p>
          <a:endParaRPr lang="en-US"/>
        </a:p>
      </dgm:t>
    </dgm:pt>
    <dgm:pt modelId="{432C657F-2F33-47B0-B503-2E33DE3EABBD}">
      <dgm:prSet custT="1"/>
      <dgm:spPr/>
      <dgm:t>
        <a:bodyPr/>
        <a:lstStyle/>
        <a:p>
          <a:pPr algn="l"/>
          <a:r>
            <a:rPr lang="en-GB" sz="3600" dirty="0">
              <a:latin typeface="Arial" panose="020B0604020202020204" pitchFamily="34" charset="0"/>
              <a:cs typeface="Arial" panose="020B0604020202020204" pitchFamily="34" charset="0"/>
            </a:rPr>
            <a:t>Objectives</a:t>
          </a:r>
          <a:endParaRPr lang="en-US" sz="3600" dirty="0">
            <a:latin typeface="Arial" panose="020B0604020202020204" pitchFamily="34" charset="0"/>
            <a:cs typeface="Arial" panose="020B0604020202020204" pitchFamily="34" charset="0"/>
          </a:endParaRPr>
        </a:p>
      </dgm:t>
    </dgm:pt>
    <dgm:pt modelId="{D142CC57-6577-4CD0-8BF3-4F6230FC8DA4}" type="parTrans" cxnId="{868078D1-6658-4D0C-8F90-90579EB4CDCB}">
      <dgm:prSet/>
      <dgm:spPr/>
      <dgm:t>
        <a:bodyPr/>
        <a:lstStyle/>
        <a:p>
          <a:pPr algn="l"/>
          <a:endParaRPr lang="en-US" sz="3600"/>
        </a:p>
      </dgm:t>
    </dgm:pt>
    <dgm:pt modelId="{F12B436C-04B5-4BF3-8B2A-80CE37490E12}" type="sibTrans" cxnId="{868078D1-6658-4D0C-8F90-90579EB4CDCB}">
      <dgm:prSet/>
      <dgm:spPr/>
      <dgm:t>
        <a:bodyPr/>
        <a:lstStyle/>
        <a:p>
          <a:pPr algn="l"/>
          <a:endParaRPr lang="en-US" sz="3600"/>
        </a:p>
      </dgm:t>
    </dgm:pt>
    <dgm:pt modelId="{7436215A-00F9-41C4-8005-6AE8FC70F23A}">
      <dgm:prSet custT="1"/>
      <dgm:spPr/>
      <dgm:t>
        <a:bodyPr/>
        <a:lstStyle/>
        <a:p>
          <a:pPr algn="l"/>
          <a:r>
            <a:rPr lang="en-GB" sz="3600" dirty="0">
              <a:latin typeface="Arial" panose="020B0604020202020204" pitchFamily="34" charset="0"/>
              <a:cs typeface="Arial" panose="020B0604020202020204" pitchFamily="34" charset="0"/>
            </a:rPr>
            <a:t>Introduction </a:t>
          </a:r>
          <a:endParaRPr lang="en-US" sz="3600" dirty="0">
            <a:latin typeface="Arial" panose="020B0604020202020204" pitchFamily="34" charset="0"/>
            <a:cs typeface="Arial" panose="020B0604020202020204" pitchFamily="34" charset="0"/>
          </a:endParaRPr>
        </a:p>
      </dgm:t>
    </dgm:pt>
    <dgm:pt modelId="{AB5DA72A-99F3-43FE-82F7-0637CDB1EE9B}" type="parTrans" cxnId="{7E87FDA9-598A-4EB4-9E93-40A91A09329A}">
      <dgm:prSet/>
      <dgm:spPr/>
      <dgm:t>
        <a:bodyPr/>
        <a:lstStyle/>
        <a:p>
          <a:pPr algn="l"/>
          <a:endParaRPr lang="en-US" sz="3600"/>
        </a:p>
      </dgm:t>
    </dgm:pt>
    <dgm:pt modelId="{E2916075-3A04-4FE8-8866-4874DB2768BD}" type="sibTrans" cxnId="{7E87FDA9-598A-4EB4-9E93-40A91A09329A}">
      <dgm:prSet/>
      <dgm:spPr/>
      <dgm:t>
        <a:bodyPr/>
        <a:lstStyle/>
        <a:p>
          <a:pPr algn="l"/>
          <a:endParaRPr lang="en-US" sz="3600"/>
        </a:p>
      </dgm:t>
    </dgm:pt>
    <dgm:pt modelId="{17297CE1-1138-457B-9DA5-020F6172DB91}">
      <dgm:prSet custT="1"/>
      <dgm:spPr/>
      <dgm:t>
        <a:bodyPr/>
        <a:lstStyle/>
        <a:p>
          <a:pPr algn="l"/>
          <a:r>
            <a:rPr lang="it-IT" sz="3600" i="0" dirty="0">
              <a:latin typeface="Arial" panose="020B0604020202020204" pitchFamily="34" charset="0"/>
              <a:cs typeface="Arial" panose="020B0604020202020204" pitchFamily="34" charset="0"/>
            </a:rPr>
            <a:t>AI-CBRN Integration points</a:t>
          </a:r>
          <a:endParaRPr lang="en-US" sz="3600" i="0" dirty="0">
            <a:latin typeface="Arial" panose="020B0604020202020204" pitchFamily="34" charset="0"/>
            <a:cs typeface="Arial" panose="020B0604020202020204" pitchFamily="34" charset="0"/>
          </a:endParaRPr>
        </a:p>
      </dgm:t>
    </dgm:pt>
    <dgm:pt modelId="{2FD95E43-F1FE-4F01-A27A-5997D047D77F}" type="parTrans" cxnId="{9A1DEA22-AF61-410E-B382-596985AD3529}">
      <dgm:prSet/>
      <dgm:spPr/>
      <dgm:t>
        <a:bodyPr/>
        <a:lstStyle/>
        <a:p>
          <a:pPr algn="l"/>
          <a:endParaRPr lang="en-US" sz="3600"/>
        </a:p>
      </dgm:t>
    </dgm:pt>
    <dgm:pt modelId="{35452BCA-13D5-4577-BD01-D2FF4C6FB367}" type="sibTrans" cxnId="{9A1DEA22-AF61-410E-B382-596985AD3529}">
      <dgm:prSet/>
      <dgm:spPr/>
      <dgm:t>
        <a:bodyPr/>
        <a:lstStyle/>
        <a:p>
          <a:pPr algn="l"/>
          <a:endParaRPr lang="en-US" sz="3600"/>
        </a:p>
      </dgm:t>
    </dgm:pt>
    <dgm:pt modelId="{321ED0DA-D6CE-4B42-959C-6854807EFE92}">
      <dgm:prSet custT="1"/>
      <dgm:spPr/>
      <dgm:t>
        <a:bodyPr/>
        <a:lstStyle/>
        <a:p>
          <a:pPr algn="l"/>
          <a:r>
            <a:rPr lang="en-GB" sz="3600" dirty="0">
              <a:latin typeface="Arial" panose="020B0604020202020204" pitchFamily="34" charset="0"/>
              <a:cs typeface="Arial" panose="020B0604020202020204" pitchFamily="34" charset="0"/>
            </a:rPr>
            <a:t>Impact Stories – Seven </a:t>
          </a:r>
          <a:r>
            <a:rPr lang="en-GB" sz="3600" i="1" dirty="0">
              <a:latin typeface="Arial" panose="020B0604020202020204" pitchFamily="34" charset="0"/>
              <a:cs typeface="Arial" panose="020B0604020202020204" pitchFamily="34" charset="0"/>
            </a:rPr>
            <a:t>AI</a:t>
          </a:r>
          <a:r>
            <a:rPr lang="en-GB" sz="3600" dirty="0">
              <a:latin typeface="Arial" panose="020B0604020202020204" pitchFamily="34" charset="0"/>
              <a:cs typeface="Arial" panose="020B0604020202020204" pitchFamily="34" charset="0"/>
            </a:rPr>
            <a:t> Use Cases</a:t>
          </a:r>
          <a:endParaRPr lang="en-US" sz="3600" dirty="0">
            <a:latin typeface="Arial" panose="020B0604020202020204" pitchFamily="34" charset="0"/>
            <a:cs typeface="Arial" panose="020B0604020202020204" pitchFamily="34" charset="0"/>
          </a:endParaRPr>
        </a:p>
      </dgm:t>
    </dgm:pt>
    <dgm:pt modelId="{C1F06B37-7B4B-4339-8651-4126CC86348D}" type="parTrans" cxnId="{23717880-5B73-4AE6-89EE-C3722D19CF6E}">
      <dgm:prSet/>
      <dgm:spPr/>
      <dgm:t>
        <a:bodyPr/>
        <a:lstStyle/>
        <a:p>
          <a:pPr algn="l"/>
          <a:endParaRPr lang="en-US" sz="3600"/>
        </a:p>
      </dgm:t>
    </dgm:pt>
    <dgm:pt modelId="{9FBDFCB4-8295-4C14-B4EB-3DB105063069}" type="sibTrans" cxnId="{23717880-5B73-4AE6-89EE-C3722D19CF6E}">
      <dgm:prSet/>
      <dgm:spPr/>
      <dgm:t>
        <a:bodyPr/>
        <a:lstStyle/>
        <a:p>
          <a:pPr algn="l"/>
          <a:endParaRPr lang="en-US" sz="3600"/>
        </a:p>
      </dgm:t>
    </dgm:pt>
    <dgm:pt modelId="{819F0265-585C-45EE-A8D1-B8270A004C9D}">
      <dgm:prSet custT="1"/>
      <dgm:spPr/>
      <dgm:t>
        <a:bodyPr/>
        <a:lstStyle/>
        <a:p>
          <a:pPr algn="l"/>
          <a:r>
            <a:rPr lang="en-GB" sz="3600" dirty="0">
              <a:latin typeface="Arial" panose="020B0604020202020204" pitchFamily="34" charset="0"/>
              <a:cs typeface="Arial" panose="020B0604020202020204" pitchFamily="34" charset="0"/>
            </a:rPr>
            <a:t>AI – Communication</a:t>
          </a:r>
          <a:endParaRPr lang="en-US" sz="3600" dirty="0">
            <a:latin typeface="Arial" panose="020B0604020202020204" pitchFamily="34" charset="0"/>
            <a:cs typeface="Arial" panose="020B0604020202020204" pitchFamily="34" charset="0"/>
          </a:endParaRPr>
        </a:p>
      </dgm:t>
    </dgm:pt>
    <dgm:pt modelId="{885C2457-7DCD-443B-86AB-018D71E07318}" type="parTrans" cxnId="{F819CD74-27B3-4C69-846D-E1345E1AC286}">
      <dgm:prSet/>
      <dgm:spPr/>
      <dgm:t>
        <a:bodyPr/>
        <a:lstStyle/>
        <a:p>
          <a:pPr algn="l"/>
          <a:endParaRPr lang="en-US" sz="3600"/>
        </a:p>
      </dgm:t>
    </dgm:pt>
    <dgm:pt modelId="{13E94E5D-EDE7-4E24-B1F4-CA246A2F2EAF}" type="sibTrans" cxnId="{F819CD74-27B3-4C69-846D-E1345E1AC286}">
      <dgm:prSet/>
      <dgm:spPr/>
      <dgm:t>
        <a:bodyPr/>
        <a:lstStyle/>
        <a:p>
          <a:pPr algn="l"/>
          <a:endParaRPr lang="en-US" sz="3600"/>
        </a:p>
      </dgm:t>
    </dgm:pt>
    <dgm:pt modelId="{53F8F71D-A6ED-41DD-911F-3D3E1F7B6304}">
      <dgm:prSet custT="1"/>
      <dgm:spPr/>
      <dgm:t>
        <a:bodyPr/>
        <a:lstStyle/>
        <a:p>
          <a:pPr algn="l"/>
          <a:r>
            <a:rPr lang="en-GB" sz="3600" dirty="0">
              <a:latin typeface="Arial" panose="020B0604020202020204" pitchFamily="34" charset="0"/>
              <a:cs typeface="Arial" panose="020B0604020202020204" pitchFamily="34" charset="0"/>
            </a:rPr>
            <a:t>Risk, Governance and Responsible </a:t>
          </a:r>
          <a:r>
            <a:rPr lang="en-GB" sz="3600" i="1" dirty="0">
              <a:latin typeface="Arial" panose="020B0604020202020204" pitchFamily="34" charset="0"/>
              <a:cs typeface="Arial" panose="020B0604020202020204" pitchFamily="34" charset="0"/>
            </a:rPr>
            <a:t>AI</a:t>
          </a:r>
          <a:endParaRPr lang="en-US" sz="3600" i="1" dirty="0">
            <a:latin typeface="Arial" panose="020B0604020202020204" pitchFamily="34" charset="0"/>
            <a:cs typeface="Arial" panose="020B0604020202020204" pitchFamily="34" charset="0"/>
          </a:endParaRPr>
        </a:p>
      </dgm:t>
    </dgm:pt>
    <dgm:pt modelId="{3F15DC07-9C98-4DAB-9C38-618462A775D9}" type="parTrans" cxnId="{A46057EE-3599-43B9-9AF4-787E2C6C7FD1}">
      <dgm:prSet/>
      <dgm:spPr/>
      <dgm:t>
        <a:bodyPr/>
        <a:lstStyle/>
        <a:p>
          <a:pPr algn="l"/>
          <a:endParaRPr lang="en-US" sz="3600"/>
        </a:p>
      </dgm:t>
    </dgm:pt>
    <dgm:pt modelId="{0FFE585B-93DF-47D7-B4D6-DC2D3CC9DF79}" type="sibTrans" cxnId="{A46057EE-3599-43B9-9AF4-787E2C6C7FD1}">
      <dgm:prSet/>
      <dgm:spPr/>
      <dgm:t>
        <a:bodyPr/>
        <a:lstStyle/>
        <a:p>
          <a:pPr algn="l"/>
          <a:endParaRPr lang="en-US" sz="3600"/>
        </a:p>
      </dgm:t>
    </dgm:pt>
    <dgm:pt modelId="{CD7518A7-46AC-3642-8081-7251A1E63A32}">
      <dgm:prSet custT="1"/>
      <dgm:spPr/>
      <dgm:t>
        <a:bodyPr/>
        <a:lstStyle/>
        <a:p>
          <a:pPr algn="l"/>
          <a:r>
            <a:rPr lang="it-IT" sz="3600" dirty="0"/>
            <a:t>CBRN </a:t>
          </a:r>
          <a:r>
            <a:rPr lang="it-IT" sz="3600" dirty="0" err="1"/>
            <a:t>Threat</a:t>
          </a:r>
          <a:r>
            <a:rPr lang="it-IT" sz="3600" dirty="0"/>
            <a:t> </a:t>
          </a:r>
          <a:r>
            <a:rPr lang="it-IT" sz="3600" dirty="0" err="1"/>
            <a:t>Landscape</a:t>
          </a:r>
          <a:endParaRPr lang="it-IT" sz="3600" dirty="0"/>
        </a:p>
      </dgm:t>
    </dgm:pt>
    <dgm:pt modelId="{C4A80943-EDEF-3447-9B41-F6661BAB33D8}" type="parTrans" cxnId="{686FB779-EF9C-B147-875A-269FEDE836C1}">
      <dgm:prSet/>
      <dgm:spPr/>
      <dgm:t>
        <a:bodyPr/>
        <a:lstStyle/>
        <a:p>
          <a:pPr algn="l"/>
          <a:endParaRPr lang="it-IT" sz="3600"/>
        </a:p>
      </dgm:t>
    </dgm:pt>
    <dgm:pt modelId="{510D044E-0A12-4C44-82BE-DD6B709F9CC4}" type="sibTrans" cxnId="{686FB779-EF9C-B147-875A-269FEDE836C1}">
      <dgm:prSet/>
      <dgm:spPr/>
      <dgm:t>
        <a:bodyPr/>
        <a:lstStyle/>
        <a:p>
          <a:pPr algn="l"/>
          <a:endParaRPr lang="it-IT" sz="3600"/>
        </a:p>
      </dgm:t>
    </dgm:pt>
    <dgm:pt modelId="{A173C1D5-63C4-174C-867F-86DB360FDFFA}">
      <dgm:prSet custT="1"/>
      <dgm:spPr/>
      <dgm:t>
        <a:bodyPr/>
        <a:lstStyle/>
        <a:p>
          <a:pPr algn="l"/>
          <a:r>
            <a:rPr lang="it-IT" sz="3600" dirty="0" err="1"/>
            <a:t>Conclusion</a:t>
          </a:r>
          <a:endParaRPr lang="it-IT" sz="3600" dirty="0"/>
        </a:p>
      </dgm:t>
    </dgm:pt>
    <dgm:pt modelId="{5B1B9A35-B9C6-F249-9EA0-F16ED952E651}" type="parTrans" cxnId="{73D4F128-2657-A042-B2A8-D6CA66C47FB5}">
      <dgm:prSet/>
      <dgm:spPr/>
      <dgm:t>
        <a:bodyPr/>
        <a:lstStyle/>
        <a:p>
          <a:pPr algn="l"/>
          <a:endParaRPr lang="it-IT" sz="3600"/>
        </a:p>
      </dgm:t>
    </dgm:pt>
    <dgm:pt modelId="{DAF65187-D111-EA41-8529-B1412385EC7D}" type="sibTrans" cxnId="{73D4F128-2657-A042-B2A8-D6CA66C47FB5}">
      <dgm:prSet/>
      <dgm:spPr/>
      <dgm:t>
        <a:bodyPr/>
        <a:lstStyle/>
        <a:p>
          <a:pPr algn="l"/>
          <a:endParaRPr lang="it-IT" sz="3600"/>
        </a:p>
      </dgm:t>
    </dgm:pt>
    <dgm:pt modelId="{1E0B7145-AFCD-F546-8935-779BB67B15F8}" type="pres">
      <dgm:prSet presAssocID="{8A886B72-AE10-4DA8-ACAC-70BC6447AD33}" presName="linear" presStyleCnt="0">
        <dgm:presLayoutVars>
          <dgm:animLvl val="lvl"/>
          <dgm:resizeHandles val="exact"/>
        </dgm:presLayoutVars>
      </dgm:prSet>
      <dgm:spPr/>
    </dgm:pt>
    <dgm:pt modelId="{066C0AA6-BAC1-5A4C-9DAE-50FD5DA13101}" type="pres">
      <dgm:prSet presAssocID="{432C657F-2F33-47B0-B503-2E33DE3EABBD}" presName="parentText" presStyleLbl="node1" presStyleIdx="0" presStyleCnt="8">
        <dgm:presLayoutVars>
          <dgm:chMax val="0"/>
          <dgm:bulletEnabled val="1"/>
        </dgm:presLayoutVars>
      </dgm:prSet>
      <dgm:spPr/>
    </dgm:pt>
    <dgm:pt modelId="{E8232224-810C-4941-9B28-41D60F879AEE}" type="pres">
      <dgm:prSet presAssocID="{F12B436C-04B5-4BF3-8B2A-80CE37490E12}" presName="spacer" presStyleCnt="0"/>
      <dgm:spPr/>
    </dgm:pt>
    <dgm:pt modelId="{A093D4A2-ECB1-FB47-AF3D-6F67D37D8278}" type="pres">
      <dgm:prSet presAssocID="{7436215A-00F9-41C4-8005-6AE8FC70F23A}" presName="parentText" presStyleLbl="node1" presStyleIdx="1" presStyleCnt="8">
        <dgm:presLayoutVars>
          <dgm:chMax val="0"/>
          <dgm:bulletEnabled val="1"/>
        </dgm:presLayoutVars>
      </dgm:prSet>
      <dgm:spPr/>
    </dgm:pt>
    <dgm:pt modelId="{4E1449F4-81D9-1B40-A964-470911C0D51E}" type="pres">
      <dgm:prSet presAssocID="{E2916075-3A04-4FE8-8866-4874DB2768BD}" presName="spacer" presStyleCnt="0"/>
      <dgm:spPr/>
    </dgm:pt>
    <dgm:pt modelId="{9B24E947-275B-684B-AA75-6885A0B673E6}" type="pres">
      <dgm:prSet presAssocID="{CD7518A7-46AC-3642-8081-7251A1E63A32}" presName="parentText" presStyleLbl="node1" presStyleIdx="2" presStyleCnt="8">
        <dgm:presLayoutVars>
          <dgm:chMax val="0"/>
          <dgm:bulletEnabled val="1"/>
        </dgm:presLayoutVars>
      </dgm:prSet>
      <dgm:spPr/>
    </dgm:pt>
    <dgm:pt modelId="{C73C38F5-D17E-4347-A9BE-27651DB837D0}" type="pres">
      <dgm:prSet presAssocID="{510D044E-0A12-4C44-82BE-DD6B709F9CC4}" presName="spacer" presStyleCnt="0"/>
      <dgm:spPr/>
    </dgm:pt>
    <dgm:pt modelId="{86F62BB6-A5FB-E743-A190-8CDDFA0051C3}" type="pres">
      <dgm:prSet presAssocID="{17297CE1-1138-457B-9DA5-020F6172DB91}" presName="parentText" presStyleLbl="node1" presStyleIdx="3" presStyleCnt="8">
        <dgm:presLayoutVars>
          <dgm:chMax val="0"/>
          <dgm:bulletEnabled val="1"/>
        </dgm:presLayoutVars>
      </dgm:prSet>
      <dgm:spPr/>
    </dgm:pt>
    <dgm:pt modelId="{2796623F-1FDB-7D4E-A2FE-DEDA1B63A63A}" type="pres">
      <dgm:prSet presAssocID="{35452BCA-13D5-4577-BD01-D2FF4C6FB367}" presName="spacer" presStyleCnt="0"/>
      <dgm:spPr/>
    </dgm:pt>
    <dgm:pt modelId="{113571AC-83B1-C64D-B31A-AD29DAAE78D9}" type="pres">
      <dgm:prSet presAssocID="{321ED0DA-D6CE-4B42-959C-6854807EFE92}" presName="parentText" presStyleLbl="node1" presStyleIdx="4" presStyleCnt="8">
        <dgm:presLayoutVars>
          <dgm:chMax val="0"/>
          <dgm:bulletEnabled val="1"/>
        </dgm:presLayoutVars>
      </dgm:prSet>
      <dgm:spPr/>
    </dgm:pt>
    <dgm:pt modelId="{13A17705-70D9-D04E-9D47-F70AAAE8F1FA}" type="pres">
      <dgm:prSet presAssocID="{9FBDFCB4-8295-4C14-B4EB-3DB105063069}" presName="spacer" presStyleCnt="0"/>
      <dgm:spPr/>
    </dgm:pt>
    <dgm:pt modelId="{E1418C5E-9F9A-4B45-9105-AC94F6FA1488}" type="pres">
      <dgm:prSet presAssocID="{819F0265-585C-45EE-A8D1-B8270A004C9D}" presName="parentText" presStyleLbl="node1" presStyleIdx="5" presStyleCnt="8">
        <dgm:presLayoutVars>
          <dgm:chMax val="0"/>
          <dgm:bulletEnabled val="1"/>
        </dgm:presLayoutVars>
      </dgm:prSet>
      <dgm:spPr/>
    </dgm:pt>
    <dgm:pt modelId="{5B8C649E-9C0F-8D47-B427-0647A7A80891}" type="pres">
      <dgm:prSet presAssocID="{13E94E5D-EDE7-4E24-B1F4-CA246A2F2EAF}" presName="spacer" presStyleCnt="0"/>
      <dgm:spPr/>
    </dgm:pt>
    <dgm:pt modelId="{5B3FE941-AE6D-544D-B1CA-92DB08D9205F}" type="pres">
      <dgm:prSet presAssocID="{53F8F71D-A6ED-41DD-911F-3D3E1F7B6304}" presName="parentText" presStyleLbl="node1" presStyleIdx="6" presStyleCnt="8">
        <dgm:presLayoutVars>
          <dgm:chMax val="0"/>
          <dgm:bulletEnabled val="1"/>
        </dgm:presLayoutVars>
      </dgm:prSet>
      <dgm:spPr/>
    </dgm:pt>
    <dgm:pt modelId="{50B0282C-67C5-8940-BB28-EDD946DE30E8}" type="pres">
      <dgm:prSet presAssocID="{0FFE585B-93DF-47D7-B4D6-DC2D3CC9DF79}" presName="spacer" presStyleCnt="0"/>
      <dgm:spPr/>
    </dgm:pt>
    <dgm:pt modelId="{CC80DCFB-0DFB-3441-880D-7A584D857013}" type="pres">
      <dgm:prSet presAssocID="{A173C1D5-63C4-174C-867F-86DB360FDFFA}" presName="parentText" presStyleLbl="node1" presStyleIdx="7" presStyleCnt="8">
        <dgm:presLayoutVars>
          <dgm:chMax val="0"/>
          <dgm:bulletEnabled val="1"/>
        </dgm:presLayoutVars>
      </dgm:prSet>
      <dgm:spPr/>
    </dgm:pt>
  </dgm:ptLst>
  <dgm:cxnLst>
    <dgm:cxn modelId="{C9538022-9F46-A847-BF81-E252E83FDBDD}" type="presOf" srcId="{321ED0DA-D6CE-4B42-959C-6854807EFE92}" destId="{113571AC-83B1-C64D-B31A-AD29DAAE78D9}" srcOrd="0" destOrd="0" presId="urn:microsoft.com/office/officeart/2005/8/layout/vList2"/>
    <dgm:cxn modelId="{9A1DEA22-AF61-410E-B382-596985AD3529}" srcId="{8A886B72-AE10-4DA8-ACAC-70BC6447AD33}" destId="{17297CE1-1138-457B-9DA5-020F6172DB91}" srcOrd="3" destOrd="0" parTransId="{2FD95E43-F1FE-4F01-A27A-5997D047D77F}" sibTransId="{35452BCA-13D5-4577-BD01-D2FF4C6FB367}"/>
    <dgm:cxn modelId="{73D4F128-2657-A042-B2A8-D6CA66C47FB5}" srcId="{8A886B72-AE10-4DA8-ACAC-70BC6447AD33}" destId="{A173C1D5-63C4-174C-867F-86DB360FDFFA}" srcOrd="7" destOrd="0" parTransId="{5B1B9A35-B9C6-F249-9EA0-F16ED952E651}" sibTransId="{DAF65187-D111-EA41-8529-B1412385EC7D}"/>
    <dgm:cxn modelId="{3750DF39-CDC7-BE48-96E5-A821FE9ABD77}" type="presOf" srcId="{17297CE1-1138-457B-9DA5-020F6172DB91}" destId="{86F62BB6-A5FB-E743-A190-8CDDFA0051C3}" srcOrd="0" destOrd="0" presId="urn:microsoft.com/office/officeart/2005/8/layout/vList2"/>
    <dgm:cxn modelId="{F7D76743-734A-B04B-96B6-BA3E7BAD769A}" type="presOf" srcId="{53F8F71D-A6ED-41DD-911F-3D3E1F7B6304}" destId="{5B3FE941-AE6D-544D-B1CA-92DB08D9205F}" srcOrd="0" destOrd="0" presId="urn:microsoft.com/office/officeart/2005/8/layout/vList2"/>
    <dgm:cxn modelId="{F819CD74-27B3-4C69-846D-E1345E1AC286}" srcId="{8A886B72-AE10-4DA8-ACAC-70BC6447AD33}" destId="{819F0265-585C-45EE-A8D1-B8270A004C9D}" srcOrd="5" destOrd="0" parTransId="{885C2457-7DCD-443B-86AB-018D71E07318}" sibTransId="{13E94E5D-EDE7-4E24-B1F4-CA246A2F2EAF}"/>
    <dgm:cxn modelId="{686FB779-EF9C-B147-875A-269FEDE836C1}" srcId="{8A886B72-AE10-4DA8-ACAC-70BC6447AD33}" destId="{CD7518A7-46AC-3642-8081-7251A1E63A32}" srcOrd="2" destOrd="0" parTransId="{C4A80943-EDEF-3447-9B41-F6661BAB33D8}" sibTransId="{510D044E-0A12-4C44-82BE-DD6B709F9CC4}"/>
    <dgm:cxn modelId="{23717880-5B73-4AE6-89EE-C3722D19CF6E}" srcId="{8A886B72-AE10-4DA8-ACAC-70BC6447AD33}" destId="{321ED0DA-D6CE-4B42-959C-6854807EFE92}" srcOrd="4" destOrd="0" parTransId="{C1F06B37-7B4B-4339-8651-4126CC86348D}" sibTransId="{9FBDFCB4-8295-4C14-B4EB-3DB105063069}"/>
    <dgm:cxn modelId="{C3F2CA80-DB4A-DF47-8A67-45452A410361}" type="presOf" srcId="{CD7518A7-46AC-3642-8081-7251A1E63A32}" destId="{9B24E947-275B-684B-AA75-6885A0B673E6}" srcOrd="0" destOrd="0" presId="urn:microsoft.com/office/officeart/2005/8/layout/vList2"/>
    <dgm:cxn modelId="{39B98190-9833-A440-9C43-E0B4B665772B}" type="presOf" srcId="{8A886B72-AE10-4DA8-ACAC-70BC6447AD33}" destId="{1E0B7145-AFCD-F546-8935-779BB67B15F8}" srcOrd="0" destOrd="0" presId="urn:microsoft.com/office/officeart/2005/8/layout/vList2"/>
    <dgm:cxn modelId="{7D0E2AA3-B4A2-C94E-BD7D-9D6C36456103}" type="presOf" srcId="{819F0265-585C-45EE-A8D1-B8270A004C9D}" destId="{E1418C5E-9F9A-4B45-9105-AC94F6FA1488}" srcOrd="0" destOrd="0" presId="urn:microsoft.com/office/officeart/2005/8/layout/vList2"/>
    <dgm:cxn modelId="{7E87FDA9-598A-4EB4-9E93-40A91A09329A}" srcId="{8A886B72-AE10-4DA8-ACAC-70BC6447AD33}" destId="{7436215A-00F9-41C4-8005-6AE8FC70F23A}" srcOrd="1" destOrd="0" parTransId="{AB5DA72A-99F3-43FE-82F7-0637CDB1EE9B}" sibTransId="{E2916075-3A04-4FE8-8866-4874DB2768BD}"/>
    <dgm:cxn modelId="{FA87FFA9-6CDC-D34D-98DA-7EF131A546CB}" type="presOf" srcId="{A173C1D5-63C4-174C-867F-86DB360FDFFA}" destId="{CC80DCFB-0DFB-3441-880D-7A584D857013}" srcOrd="0" destOrd="0" presId="urn:microsoft.com/office/officeart/2005/8/layout/vList2"/>
    <dgm:cxn modelId="{5C3095C8-255C-2B49-ABCE-836B50BCA080}" type="presOf" srcId="{432C657F-2F33-47B0-B503-2E33DE3EABBD}" destId="{066C0AA6-BAC1-5A4C-9DAE-50FD5DA13101}" srcOrd="0" destOrd="0" presId="urn:microsoft.com/office/officeart/2005/8/layout/vList2"/>
    <dgm:cxn modelId="{868078D1-6658-4D0C-8F90-90579EB4CDCB}" srcId="{8A886B72-AE10-4DA8-ACAC-70BC6447AD33}" destId="{432C657F-2F33-47B0-B503-2E33DE3EABBD}" srcOrd="0" destOrd="0" parTransId="{D142CC57-6577-4CD0-8BF3-4F6230FC8DA4}" sibTransId="{F12B436C-04B5-4BF3-8B2A-80CE37490E12}"/>
    <dgm:cxn modelId="{C5D0FAE5-7444-864D-84FF-9D655F4ACFC4}" type="presOf" srcId="{7436215A-00F9-41C4-8005-6AE8FC70F23A}" destId="{A093D4A2-ECB1-FB47-AF3D-6F67D37D8278}" srcOrd="0" destOrd="0" presId="urn:microsoft.com/office/officeart/2005/8/layout/vList2"/>
    <dgm:cxn modelId="{A46057EE-3599-43B9-9AF4-787E2C6C7FD1}" srcId="{8A886B72-AE10-4DA8-ACAC-70BC6447AD33}" destId="{53F8F71D-A6ED-41DD-911F-3D3E1F7B6304}" srcOrd="6" destOrd="0" parTransId="{3F15DC07-9C98-4DAB-9C38-618462A775D9}" sibTransId="{0FFE585B-93DF-47D7-B4D6-DC2D3CC9DF79}"/>
    <dgm:cxn modelId="{4A5815E3-A88B-A540-8027-158BD4D0FAE8}" type="presParOf" srcId="{1E0B7145-AFCD-F546-8935-779BB67B15F8}" destId="{066C0AA6-BAC1-5A4C-9DAE-50FD5DA13101}" srcOrd="0" destOrd="0" presId="urn:microsoft.com/office/officeart/2005/8/layout/vList2"/>
    <dgm:cxn modelId="{2E7C4A06-7FF8-AC43-ADA6-FF2D64C4949A}" type="presParOf" srcId="{1E0B7145-AFCD-F546-8935-779BB67B15F8}" destId="{E8232224-810C-4941-9B28-41D60F879AEE}" srcOrd="1" destOrd="0" presId="urn:microsoft.com/office/officeart/2005/8/layout/vList2"/>
    <dgm:cxn modelId="{F510E0EF-DC9B-C84F-83D2-0970DA1746BD}" type="presParOf" srcId="{1E0B7145-AFCD-F546-8935-779BB67B15F8}" destId="{A093D4A2-ECB1-FB47-AF3D-6F67D37D8278}" srcOrd="2" destOrd="0" presId="urn:microsoft.com/office/officeart/2005/8/layout/vList2"/>
    <dgm:cxn modelId="{647CC08D-F3E9-EE49-AC96-D9157EF60A58}" type="presParOf" srcId="{1E0B7145-AFCD-F546-8935-779BB67B15F8}" destId="{4E1449F4-81D9-1B40-A964-470911C0D51E}" srcOrd="3" destOrd="0" presId="urn:microsoft.com/office/officeart/2005/8/layout/vList2"/>
    <dgm:cxn modelId="{43E1B89A-0F5A-3A42-933F-E50FEEE91FA9}" type="presParOf" srcId="{1E0B7145-AFCD-F546-8935-779BB67B15F8}" destId="{9B24E947-275B-684B-AA75-6885A0B673E6}" srcOrd="4" destOrd="0" presId="urn:microsoft.com/office/officeart/2005/8/layout/vList2"/>
    <dgm:cxn modelId="{851A5600-8380-434D-816F-8C82E2D953C7}" type="presParOf" srcId="{1E0B7145-AFCD-F546-8935-779BB67B15F8}" destId="{C73C38F5-D17E-4347-A9BE-27651DB837D0}" srcOrd="5" destOrd="0" presId="urn:microsoft.com/office/officeart/2005/8/layout/vList2"/>
    <dgm:cxn modelId="{844956FF-AD8E-564C-9DDB-1CB3FFAB6977}" type="presParOf" srcId="{1E0B7145-AFCD-F546-8935-779BB67B15F8}" destId="{86F62BB6-A5FB-E743-A190-8CDDFA0051C3}" srcOrd="6" destOrd="0" presId="urn:microsoft.com/office/officeart/2005/8/layout/vList2"/>
    <dgm:cxn modelId="{1F1862A4-8370-3041-B068-262CECD0BA94}" type="presParOf" srcId="{1E0B7145-AFCD-F546-8935-779BB67B15F8}" destId="{2796623F-1FDB-7D4E-A2FE-DEDA1B63A63A}" srcOrd="7" destOrd="0" presId="urn:microsoft.com/office/officeart/2005/8/layout/vList2"/>
    <dgm:cxn modelId="{F3342702-5DE3-EE46-AD98-28451A4DF111}" type="presParOf" srcId="{1E0B7145-AFCD-F546-8935-779BB67B15F8}" destId="{113571AC-83B1-C64D-B31A-AD29DAAE78D9}" srcOrd="8" destOrd="0" presId="urn:microsoft.com/office/officeart/2005/8/layout/vList2"/>
    <dgm:cxn modelId="{9E4C6C4E-701D-624E-96D2-7F67936E0A65}" type="presParOf" srcId="{1E0B7145-AFCD-F546-8935-779BB67B15F8}" destId="{13A17705-70D9-D04E-9D47-F70AAAE8F1FA}" srcOrd="9" destOrd="0" presId="urn:microsoft.com/office/officeart/2005/8/layout/vList2"/>
    <dgm:cxn modelId="{F1AD75B8-D1E7-A341-A0F4-5CD49A7DA1A9}" type="presParOf" srcId="{1E0B7145-AFCD-F546-8935-779BB67B15F8}" destId="{E1418C5E-9F9A-4B45-9105-AC94F6FA1488}" srcOrd="10" destOrd="0" presId="urn:microsoft.com/office/officeart/2005/8/layout/vList2"/>
    <dgm:cxn modelId="{D98E5F75-0430-F64B-954F-6CAC3A453122}" type="presParOf" srcId="{1E0B7145-AFCD-F546-8935-779BB67B15F8}" destId="{5B8C649E-9C0F-8D47-B427-0647A7A80891}" srcOrd="11" destOrd="0" presId="urn:microsoft.com/office/officeart/2005/8/layout/vList2"/>
    <dgm:cxn modelId="{5899BF9F-C75E-0F42-98A9-998411C38478}" type="presParOf" srcId="{1E0B7145-AFCD-F546-8935-779BB67B15F8}" destId="{5B3FE941-AE6D-544D-B1CA-92DB08D9205F}" srcOrd="12" destOrd="0" presId="urn:microsoft.com/office/officeart/2005/8/layout/vList2"/>
    <dgm:cxn modelId="{61CA3535-5A0B-074A-A550-67539D95D593}" type="presParOf" srcId="{1E0B7145-AFCD-F546-8935-779BB67B15F8}" destId="{50B0282C-67C5-8940-BB28-EDD946DE30E8}" srcOrd="13" destOrd="0" presId="urn:microsoft.com/office/officeart/2005/8/layout/vList2"/>
    <dgm:cxn modelId="{E5D526F6-F724-2E44-9ECF-349E7962C926}" type="presParOf" srcId="{1E0B7145-AFCD-F546-8935-779BB67B15F8}" destId="{CC80DCFB-0DFB-3441-880D-7A584D857013}" srcOrd="14" destOrd="0" presId="urn:microsoft.com/office/officeart/2005/8/layout/vList2"/>
  </dgm:cxnLst>
  <dgm:bg/>
  <dgm:whole>
    <a:ln w="3175"/>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C0AA6-BAC1-5A4C-9DAE-50FD5DA13101}">
      <dsp:nvSpPr>
        <dsp:cNvPr id="0" name=""/>
        <dsp:cNvSpPr/>
      </dsp:nvSpPr>
      <dsp:spPr>
        <a:xfrm>
          <a:off x="0" y="907"/>
          <a:ext cx="9829574" cy="634267"/>
        </a:xfrm>
        <a:prstGeom prst="roundRect">
          <a:avLst/>
        </a:prstGeom>
        <a:solidFill>
          <a:schemeClr val="accent1">
            <a:shade val="8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Objectives</a:t>
          </a:r>
          <a:endParaRPr lang="en-US" sz="3600" kern="1200" dirty="0">
            <a:latin typeface="Arial" panose="020B0604020202020204" pitchFamily="34" charset="0"/>
            <a:cs typeface="Arial" panose="020B0604020202020204" pitchFamily="34" charset="0"/>
          </a:endParaRPr>
        </a:p>
      </dsp:txBody>
      <dsp:txXfrm>
        <a:off x="30962" y="31869"/>
        <a:ext cx="9767650" cy="572343"/>
      </dsp:txXfrm>
    </dsp:sp>
    <dsp:sp modelId="{A093D4A2-ECB1-FB47-AF3D-6F67D37D8278}">
      <dsp:nvSpPr>
        <dsp:cNvPr id="0" name=""/>
        <dsp:cNvSpPr/>
      </dsp:nvSpPr>
      <dsp:spPr>
        <a:xfrm>
          <a:off x="0" y="646018"/>
          <a:ext cx="9829574" cy="634267"/>
        </a:xfrm>
        <a:prstGeom prst="roundRect">
          <a:avLst/>
        </a:prstGeom>
        <a:solidFill>
          <a:schemeClr val="accent1">
            <a:shade val="80000"/>
            <a:hueOff val="-115760"/>
            <a:satOff val="-12040"/>
            <a:lumOff val="599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Introduction </a:t>
          </a:r>
          <a:endParaRPr lang="en-US" sz="3600" kern="1200" dirty="0">
            <a:latin typeface="Arial" panose="020B0604020202020204" pitchFamily="34" charset="0"/>
            <a:cs typeface="Arial" panose="020B0604020202020204" pitchFamily="34" charset="0"/>
          </a:endParaRPr>
        </a:p>
      </dsp:txBody>
      <dsp:txXfrm>
        <a:off x="30962" y="676980"/>
        <a:ext cx="9767650" cy="572343"/>
      </dsp:txXfrm>
    </dsp:sp>
    <dsp:sp modelId="{9B24E947-275B-684B-AA75-6885A0B673E6}">
      <dsp:nvSpPr>
        <dsp:cNvPr id="0" name=""/>
        <dsp:cNvSpPr/>
      </dsp:nvSpPr>
      <dsp:spPr>
        <a:xfrm>
          <a:off x="0" y="1291128"/>
          <a:ext cx="9829574" cy="634267"/>
        </a:xfrm>
        <a:prstGeom prst="roundRect">
          <a:avLst/>
        </a:prstGeom>
        <a:solidFill>
          <a:schemeClr val="accent1">
            <a:shade val="80000"/>
            <a:hueOff val="-231520"/>
            <a:satOff val="-24081"/>
            <a:lumOff val="11985"/>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it-IT" sz="3600" kern="1200" dirty="0"/>
            <a:t>CBRN </a:t>
          </a:r>
          <a:r>
            <a:rPr lang="it-IT" sz="3600" kern="1200" dirty="0" err="1"/>
            <a:t>Threat</a:t>
          </a:r>
          <a:r>
            <a:rPr lang="it-IT" sz="3600" kern="1200" dirty="0"/>
            <a:t> </a:t>
          </a:r>
          <a:r>
            <a:rPr lang="it-IT" sz="3600" kern="1200" dirty="0" err="1"/>
            <a:t>Landscape</a:t>
          </a:r>
          <a:endParaRPr lang="it-IT" sz="3600" kern="1200" dirty="0"/>
        </a:p>
      </dsp:txBody>
      <dsp:txXfrm>
        <a:off x="30962" y="1322090"/>
        <a:ext cx="9767650" cy="572343"/>
      </dsp:txXfrm>
    </dsp:sp>
    <dsp:sp modelId="{86F62BB6-A5FB-E743-A190-8CDDFA0051C3}">
      <dsp:nvSpPr>
        <dsp:cNvPr id="0" name=""/>
        <dsp:cNvSpPr/>
      </dsp:nvSpPr>
      <dsp:spPr>
        <a:xfrm>
          <a:off x="0" y="1936238"/>
          <a:ext cx="9829574" cy="634267"/>
        </a:xfrm>
        <a:prstGeom prst="roundRect">
          <a:avLst/>
        </a:prstGeom>
        <a:solidFill>
          <a:schemeClr val="accent1">
            <a:shade val="80000"/>
            <a:hueOff val="-347280"/>
            <a:satOff val="-36121"/>
            <a:lumOff val="1797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it-IT" sz="3600" i="0" kern="1200" dirty="0">
              <a:latin typeface="Arial" panose="020B0604020202020204" pitchFamily="34" charset="0"/>
              <a:cs typeface="Arial" panose="020B0604020202020204" pitchFamily="34" charset="0"/>
            </a:rPr>
            <a:t>AI-CBRN Integration points</a:t>
          </a:r>
          <a:endParaRPr lang="en-US" sz="3600" i="0" kern="1200" dirty="0">
            <a:latin typeface="Arial" panose="020B0604020202020204" pitchFamily="34" charset="0"/>
            <a:cs typeface="Arial" panose="020B0604020202020204" pitchFamily="34" charset="0"/>
          </a:endParaRPr>
        </a:p>
      </dsp:txBody>
      <dsp:txXfrm>
        <a:off x="30962" y="1967200"/>
        <a:ext cx="9767650" cy="572343"/>
      </dsp:txXfrm>
    </dsp:sp>
    <dsp:sp modelId="{113571AC-83B1-C64D-B31A-AD29DAAE78D9}">
      <dsp:nvSpPr>
        <dsp:cNvPr id="0" name=""/>
        <dsp:cNvSpPr/>
      </dsp:nvSpPr>
      <dsp:spPr>
        <a:xfrm>
          <a:off x="0" y="2581348"/>
          <a:ext cx="9829574" cy="634267"/>
        </a:xfrm>
        <a:prstGeom prst="roundRect">
          <a:avLst/>
        </a:prstGeom>
        <a:solidFill>
          <a:schemeClr val="accent1">
            <a:shade val="80000"/>
            <a:hueOff val="-463040"/>
            <a:satOff val="-48162"/>
            <a:lumOff val="2397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Impact Stories – Seven </a:t>
          </a:r>
          <a:r>
            <a:rPr lang="en-GB" sz="3600" i="1" kern="1200" dirty="0">
              <a:latin typeface="Arial" panose="020B0604020202020204" pitchFamily="34" charset="0"/>
              <a:cs typeface="Arial" panose="020B0604020202020204" pitchFamily="34" charset="0"/>
            </a:rPr>
            <a:t>AI</a:t>
          </a:r>
          <a:r>
            <a:rPr lang="en-GB" sz="3600" kern="1200" dirty="0">
              <a:latin typeface="Arial" panose="020B0604020202020204" pitchFamily="34" charset="0"/>
              <a:cs typeface="Arial" panose="020B0604020202020204" pitchFamily="34" charset="0"/>
            </a:rPr>
            <a:t> Use Cases</a:t>
          </a:r>
          <a:endParaRPr lang="en-US" sz="3600" kern="1200" dirty="0">
            <a:latin typeface="Arial" panose="020B0604020202020204" pitchFamily="34" charset="0"/>
            <a:cs typeface="Arial" panose="020B0604020202020204" pitchFamily="34" charset="0"/>
          </a:endParaRPr>
        </a:p>
      </dsp:txBody>
      <dsp:txXfrm>
        <a:off x="30962" y="2612310"/>
        <a:ext cx="9767650" cy="572343"/>
      </dsp:txXfrm>
    </dsp:sp>
    <dsp:sp modelId="{E1418C5E-9F9A-4B45-9105-AC94F6FA1488}">
      <dsp:nvSpPr>
        <dsp:cNvPr id="0" name=""/>
        <dsp:cNvSpPr/>
      </dsp:nvSpPr>
      <dsp:spPr>
        <a:xfrm>
          <a:off x="0" y="3226458"/>
          <a:ext cx="9829574" cy="634267"/>
        </a:xfrm>
        <a:prstGeom prst="roundRect">
          <a:avLst/>
        </a:prstGeom>
        <a:solidFill>
          <a:schemeClr val="accent1">
            <a:shade val="80000"/>
            <a:hueOff val="-578800"/>
            <a:satOff val="-60202"/>
            <a:lumOff val="2996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AI – Communication</a:t>
          </a:r>
          <a:endParaRPr lang="en-US" sz="3600" kern="1200" dirty="0">
            <a:latin typeface="Arial" panose="020B0604020202020204" pitchFamily="34" charset="0"/>
            <a:cs typeface="Arial" panose="020B0604020202020204" pitchFamily="34" charset="0"/>
          </a:endParaRPr>
        </a:p>
      </dsp:txBody>
      <dsp:txXfrm>
        <a:off x="30962" y="3257420"/>
        <a:ext cx="9767650" cy="572343"/>
      </dsp:txXfrm>
    </dsp:sp>
    <dsp:sp modelId="{5B3FE941-AE6D-544D-B1CA-92DB08D9205F}">
      <dsp:nvSpPr>
        <dsp:cNvPr id="0" name=""/>
        <dsp:cNvSpPr/>
      </dsp:nvSpPr>
      <dsp:spPr>
        <a:xfrm>
          <a:off x="0" y="3871568"/>
          <a:ext cx="9829574" cy="634267"/>
        </a:xfrm>
        <a:prstGeom prst="roundRect">
          <a:avLst/>
        </a:prstGeom>
        <a:solidFill>
          <a:schemeClr val="accent1">
            <a:shade val="80000"/>
            <a:hueOff val="-694560"/>
            <a:satOff val="-72243"/>
            <a:lumOff val="35955"/>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Risk, Governance and Responsible </a:t>
          </a:r>
          <a:r>
            <a:rPr lang="en-GB" sz="3600" i="1" kern="1200" dirty="0">
              <a:latin typeface="Arial" panose="020B0604020202020204" pitchFamily="34" charset="0"/>
              <a:cs typeface="Arial" panose="020B0604020202020204" pitchFamily="34" charset="0"/>
            </a:rPr>
            <a:t>AI</a:t>
          </a:r>
          <a:endParaRPr lang="en-US" sz="3600" i="1" kern="1200" dirty="0">
            <a:latin typeface="Arial" panose="020B0604020202020204" pitchFamily="34" charset="0"/>
            <a:cs typeface="Arial" panose="020B0604020202020204" pitchFamily="34" charset="0"/>
          </a:endParaRPr>
        </a:p>
      </dsp:txBody>
      <dsp:txXfrm>
        <a:off x="30962" y="3902530"/>
        <a:ext cx="9767650" cy="572343"/>
      </dsp:txXfrm>
    </dsp:sp>
    <dsp:sp modelId="{CC80DCFB-0DFB-3441-880D-7A584D857013}">
      <dsp:nvSpPr>
        <dsp:cNvPr id="0" name=""/>
        <dsp:cNvSpPr/>
      </dsp:nvSpPr>
      <dsp:spPr>
        <a:xfrm>
          <a:off x="0" y="4516679"/>
          <a:ext cx="9829574" cy="634267"/>
        </a:xfrm>
        <a:prstGeom prst="roundRect">
          <a:avLst/>
        </a:prstGeom>
        <a:solidFill>
          <a:schemeClr val="accent1">
            <a:shade val="80000"/>
            <a:hueOff val="-810320"/>
            <a:satOff val="-84283"/>
            <a:lumOff val="4194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it-IT" sz="3600" kern="1200" dirty="0" err="1"/>
            <a:t>Conclusion</a:t>
          </a:r>
          <a:endParaRPr lang="it-IT" sz="3600" kern="1200" dirty="0"/>
        </a:p>
      </dsp:txBody>
      <dsp:txXfrm>
        <a:off x="30962" y="4547641"/>
        <a:ext cx="9767650" cy="5723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irce" panose="020B0502020203020203" pitchFamily="34"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irce" panose="020B0502020203020203" pitchFamily="34" charset="0"/>
              </a:defRPr>
            </a:lvl1pPr>
          </a:lstStyle>
          <a:p>
            <a:fld id="{0CB47BFB-69F5-4E79-99AD-82B75EF675AA}" type="datetimeFigureOut">
              <a:rPr lang="it-IT" smtClean="0"/>
              <a:pPr/>
              <a:t>14/05/25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irce" panose="020B0502020203020203" pitchFamily="34"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irce" panose="020B0502020203020203" pitchFamily="34" charset="0"/>
              </a:defRPr>
            </a:lvl1pPr>
          </a:lstStyle>
          <a:p>
            <a:fld id="{8E985342-32E4-4B60-965B-BC36838A0356}" type="slidenum">
              <a:rPr lang="it-IT" smtClean="0"/>
              <a:pPr/>
              <a:t>‹N›</a:t>
            </a:fld>
            <a:endParaRPr lang="it-IT" dirty="0"/>
          </a:p>
        </p:txBody>
      </p:sp>
    </p:spTree>
    <p:extLst>
      <p:ext uri="{BB962C8B-B14F-4D97-AF65-F5344CB8AC3E}">
        <p14:creationId xmlns:p14="http://schemas.microsoft.com/office/powerpoint/2010/main" val="299932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irce" panose="020B0502020203020203" pitchFamily="34" charset="0"/>
        <a:ea typeface="+mn-ea"/>
        <a:cs typeface="+mn-cs"/>
      </a:defRPr>
    </a:lvl1pPr>
    <a:lvl2pPr marL="457200" algn="l" defTabSz="914400" rtl="0" eaLnBrk="1" latinLnBrk="0" hangingPunct="1">
      <a:defRPr sz="1200" kern="1200">
        <a:solidFill>
          <a:schemeClr val="tx1"/>
        </a:solidFill>
        <a:latin typeface="Circe" panose="020B0502020203020203" pitchFamily="34" charset="0"/>
        <a:ea typeface="+mn-ea"/>
        <a:cs typeface="+mn-cs"/>
      </a:defRPr>
    </a:lvl2pPr>
    <a:lvl3pPr marL="914400" algn="l" defTabSz="914400" rtl="0" eaLnBrk="1" latinLnBrk="0" hangingPunct="1">
      <a:defRPr sz="1200" kern="1200">
        <a:solidFill>
          <a:schemeClr val="tx1"/>
        </a:solidFill>
        <a:latin typeface="Circe" panose="020B0502020203020203" pitchFamily="34" charset="0"/>
        <a:ea typeface="+mn-ea"/>
        <a:cs typeface="+mn-cs"/>
      </a:defRPr>
    </a:lvl3pPr>
    <a:lvl4pPr marL="1371600" algn="l" defTabSz="914400" rtl="0" eaLnBrk="1" latinLnBrk="0" hangingPunct="1">
      <a:defRPr sz="1200" kern="1200">
        <a:solidFill>
          <a:schemeClr val="tx1"/>
        </a:solidFill>
        <a:latin typeface="Circe" panose="020B0502020203020203" pitchFamily="34" charset="0"/>
        <a:ea typeface="+mn-ea"/>
        <a:cs typeface="+mn-cs"/>
      </a:defRPr>
    </a:lvl4pPr>
    <a:lvl5pPr marL="1828800" algn="l" defTabSz="914400" rtl="0" eaLnBrk="1" latinLnBrk="0" hangingPunct="1">
      <a:defRPr sz="1200" kern="1200">
        <a:solidFill>
          <a:schemeClr val="tx1"/>
        </a:solidFill>
        <a:latin typeface="Circe" panose="020B0502020203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DEDFE-18E7-A688-11E5-85A229E699A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529A6D5-3DE2-0AB5-5E6C-133A8C9740F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335E7ED-62FE-6901-AECC-836219807E28}"/>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02250EB2-0449-AFE2-C7C1-A12536D9E26D}"/>
              </a:ext>
            </a:extLst>
          </p:cNvPr>
          <p:cNvSpPr>
            <a:spLocks noGrp="1"/>
          </p:cNvSpPr>
          <p:nvPr>
            <p:ph type="sldNum" sz="quarter" idx="5"/>
          </p:nvPr>
        </p:nvSpPr>
        <p:spPr/>
        <p:txBody>
          <a:bodyPr/>
          <a:lstStyle/>
          <a:p>
            <a:fld id="{8E985342-32E4-4B60-965B-BC36838A0356}" type="slidenum">
              <a:rPr lang="it-IT" smtClean="0"/>
              <a:pPr/>
              <a:t>1</a:t>
            </a:fld>
            <a:endParaRPr lang="it-IT" dirty="0"/>
          </a:p>
        </p:txBody>
      </p:sp>
    </p:spTree>
    <p:extLst>
      <p:ext uri="{BB962C8B-B14F-4D97-AF65-F5344CB8AC3E}">
        <p14:creationId xmlns:p14="http://schemas.microsoft.com/office/powerpoint/2010/main" val="242281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8CD4A-6CA4-DEAF-ACA7-C128DA1EBA2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23507AC-64E9-21B4-054C-D2E944D77E3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7BE7E13-35AE-8F09-75CB-8C068A5C16CB}"/>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C07D227B-82C6-CB84-0775-B216ECB8D306}"/>
              </a:ext>
            </a:extLst>
          </p:cNvPr>
          <p:cNvSpPr>
            <a:spLocks noGrp="1"/>
          </p:cNvSpPr>
          <p:nvPr>
            <p:ph type="sldNum" sz="quarter" idx="5"/>
          </p:nvPr>
        </p:nvSpPr>
        <p:spPr/>
        <p:txBody>
          <a:bodyPr/>
          <a:lstStyle/>
          <a:p>
            <a:fld id="{8E985342-32E4-4B60-965B-BC36838A0356}" type="slidenum">
              <a:rPr lang="it-IT" smtClean="0"/>
              <a:pPr/>
              <a:t>46</a:t>
            </a:fld>
            <a:endParaRPr lang="it-IT" dirty="0"/>
          </a:p>
        </p:txBody>
      </p:sp>
    </p:spTree>
    <p:extLst>
      <p:ext uri="{BB962C8B-B14F-4D97-AF65-F5344CB8AC3E}">
        <p14:creationId xmlns:p14="http://schemas.microsoft.com/office/powerpoint/2010/main" val="3510489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rincipale">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1609C862-AF15-4379-8453-A7F385A7CAC6}"/>
              </a:ext>
            </a:extLst>
          </p:cNvPr>
          <p:cNvSpPr/>
          <p:nvPr userDrawn="1"/>
        </p:nvSpPr>
        <p:spPr>
          <a:xfrm>
            <a:off x="0" y="3316941"/>
            <a:ext cx="12192000" cy="3537284"/>
          </a:xfrm>
          <a:prstGeom prst="rect">
            <a:avLst/>
          </a:prstGeom>
          <a:solidFill>
            <a:srgbClr val="007D34"/>
          </a:solidFill>
          <a:ln>
            <a:solidFill>
              <a:srgbClr val="007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noProof="1">
              <a:highlight>
                <a:srgbClr val="FFFF00"/>
              </a:highlight>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142875" y="3392626"/>
            <a:ext cx="11210697" cy="1646302"/>
          </a:xfrm>
          <a:prstGeom prst="rect">
            <a:avLst/>
          </a:prstGeom>
        </p:spPr>
        <p:txBody>
          <a:bodyPr anchor="b">
            <a:noAutofit/>
          </a:bodyPr>
          <a:lstStyle>
            <a:lvl1pPr algn="r">
              <a:lnSpc>
                <a:spcPct val="80000"/>
              </a:lnSpc>
              <a:defRPr sz="54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it-IT" noProof="1"/>
              <a:t>Titolo copertina principale, </a:t>
            </a:r>
            <a:br>
              <a:rPr lang="it-IT" noProof="1"/>
            </a:br>
            <a:r>
              <a:rPr lang="it-IT" noProof="1"/>
              <a:t>iniziale maiuscola</a:t>
            </a:r>
          </a:p>
        </p:txBody>
      </p:sp>
      <p:sp>
        <p:nvSpPr>
          <p:cNvPr id="15" name="Segnaposto testo 14"/>
          <p:cNvSpPr>
            <a:spLocks noGrp="1"/>
          </p:cNvSpPr>
          <p:nvPr>
            <p:ph type="body" sz="quarter" idx="13" hasCustomPrompt="1"/>
          </p:nvPr>
        </p:nvSpPr>
        <p:spPr>
          <a:xfrm>
            <a:off x="115613" y="5815389"/>
            <a:ext cx="11237960" cy="598658"/>
          </a:xfrm>
        </p:spPr>
        <p:txBody>
          <a:bodyPr/>
          <a:lstStyle>
            <a:lvl1pPr marL="0" indent="0" algn="r">
              <a:spcBef>
                <a:spcPts val="0"/>
              </a:spcBef>
              <a:buFontTx/>
              <a:buNone/>
              <a:defRPr sz="1800" i="0">
                <a:solidFill>
                  <a:schemeClr val="bg1"/>
                </a:solidFill>
                <a:latin typeface="Arial" panose="020B0604020202020204" pitchFamily="34" charset="0"/>
                <a:ea typeface="Tahoma" panose="020B060403050404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noProof="1"/>
              <a:t>Sommario copertina principale, </a:t>
            </a:r>
            <a:br>
              <a:rPr lang="it-IT" noProof="1"/>
            </a:br>
            <a:r>
              <a:rPr lang="it-IT" noProof="1"/>
              <a:t>iniziale maiuscola</a:t>
            </a:r>
          </a:p>
        </p:txBody>
      </p:sp>
      <p:sp>
        <p:nvSpPr>
          <p:cNvPr id="10" name="Rectangle 33">
            <a:extLst>
              <a:ext uri="{FF2B5EF4-FFF2-40B4-BE49-F238E27FC236}">
                <a16:creationId xmlns:a16="http://schemas.microsoft.com/office/drawing/2014/main" id="{1B765009-0D19-4168-ACF0-949EC4C4F709}"/>
              </a:ext>
            </a:extLst>
          </p:cNvPr>
          <p:cNvSpPr/>
          <p:nvPr userDrawn="1"/>
        </p:nvSpPr>
        <p:spPr>
          <a:xfrm>
            <a:off x="6871309" y="5010270"/>
            <a:ext cx="4455000" cy="59531"/>
          </a:xfrm>
          <a:prstGeom prst="rect">
            <a:avLst/>
          </a:prstGeom>
          <a:solidFill>
            <a:schemeClr val="bg1"/>
          </a:solidFill>
          <a:ln>
            <a:noFill/>
          </a:ln>
          <a:effectLst/>
          <a:scene3d>
            <a:camera prst="orthographicFront">
              <a:rot lat="0" lon="0" rev="0"/>
            </a:camera>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anchor="ct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eaLnBrk="1" hangingPunct="1"/>
            <a:endParaRPr lang="it-IT" altLang="it-IT" dirty="0">
              <a:solidFill>
                <a:srgbClr val="494949"/>
              </a:solidFill>
              <a:latin typeface="Circe" panose="020B0502020203020203" pitchFamily="34" charset="0"/>
            </a:endParaRPr>
          </a:p>
        </p:txBody>
      </p:sp>
      <p:sp>
        <p:nvSpPr>
          <p:cNvPr id="5" name="Segnaposto testo 4">
            <a:extLst>
              <a:ext uri="{FF2B5EF4-FFF2-40B4-BE49-F238E27FC236}">
                <a16:creationId xmlns:a16="http://schemas.microsoft.com/office/drawing/2014/main" id="{5BD15BAD-D4DA-A848-F5D4-F933C99A6C81}"/>
              </a:ext>
            </a:extLst>
          </p:cNvPr>
          <p:cNvSpPr>
            <a:spLocks noGrp="1"/>
          </p:cNvSpPr>
          <p:nvPr>
            <p:ph type="body" sz="quarter" idx="14" hasCustomPrompt="1"/>
          </p:nvPr>
        </p:nvSpPr>
        <p:spPr>
          <a:xfrm>
            <a:off x="115612" y="5192570"/>
            <a:ext cx="11210697" cy="500533"/>
          </a:xfrm>
        </p:spPr>
        <p:txBody>
          <a:bodyPr/>
          <a:lstStyle>
            <a:lvl1pPr marL="0" indent="0" algn="r">
              <a:buNone/>
              <a:defRPr sz="2800">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it-IT" noProof="1"/>
              <a:t>Sottotitolo su una sola riga, iniziale maiuscola</a:t>
            </a:r>
          </a:p>
        </p:txBody>
      </p:sp>
      <p:pic>
        <p:nvPicPr>
          <p:cNvPr id="6" name="Immagine 5" descr="Immagine che contiene testo&#10;&#10;Descrizione generata automaticamente">
            <a:extLst>
              <a:ext uri="{FF2B5EF4-FFF2-40B4-BE49-F238E27FC236}">
                <a16:creationId xmlns:a16="http://schemas.microsoft.com/office/drawing/2014/main" id="{097F23D1-0394-23D3-AA26-676A7D7B1B85}"/>
              </a:ext>
            </a:extLst>
          </p:cNvPr>
          <p:cNvPicPr>
            <a:picLocks noChangeAspect="1"/>
          </p:cNvPicPr>
          <p:nvPr userDrawn="1"/>
        </p:nvPicPr>
        <p:blipFill>
          <a:blip r:embed="rId2"/>
          <a:stretch>
            <a:fillRect/>
          </a:stretch>
        </p:blipFill>
        <p:spPr>
          <a:xfrm>
            <a:off x="7533515" y="292697"/>
            <a:ext cx="4474983" cy="1065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ertina alternativ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2006714"/>
            <a:ext cx="10972572" cy="1646302"/>
          </a:xfrm>
          <a:prstGeom prst="rect">
            <a:avLst/>
          </a:prstGeom>
        </p:spPr>
        <p:txBody>
          <a:bodyPr anchor="b">
            <a:noAutofit/>
          </a:bodyPr>
          <a:lstStyle>
            <a:lvl1pPr algn="r">
              <a:defRPr sz="5400">
                <a:solidFill>
                  <a:srgbClr val="008236"/>
                </a:solidFill>
                <a:latin typeface="Arial" panose="020B0604020202020204" pitchFamily="34" charset="0"/>
                <a:ea typeface="Tahoma" panose="020B0604030504040204" pitchFamily="34" charset="0"/>
                <a:cs typeface="Arial" panose="020B0604020202020204" pitchFamily="34" charset="0"/>
              </a:defRPr>
            </a:lvl1pPr>
          </a:lstStyle>
          <a:p>
            <a:r>
              <a:rPr lang="it-IT" noProof="1"/>
              <a:t>Titolo copertina alternativa,</a:t>
            </a:r>
            <a:br>
              <a:rPr lang="it-IT" noProof="1"/>
            </a:br>
            <a:r>
              <a:rPr lang="it-IT" noProof="1"/>
              <a:t> iniziale maiuscola</a:t>
            </a:r>
          </a:p>
        </p:txBody>
      </p:sp>
      <p:sp>
        <p:nvSpPr>
          <p:cNvPr id="3" name="Subtitle 2"/>
          <p:cNvSpPr>
            <a:spLocks noGrp="1"/>
          </p:cNvSpPr>
          <p:nvPr>
            <p:ph type="subTitle" idx="1" hasCustomPrompt="1"/>
          </p:nvPr>
        </p:nvSpPr>
        <p:spPr>
          <a:xfrm>
            <a:off x="381000" y="3653013"/>
            <a:ext cx="10972572" cy="1096899"/>
          </a:xfrm>
        </p:spPr>
        <p:txBody>
          <a:bodyPr anchor="t">
            <a:noAutofit/>
          </a:bodyPr>
          <a:lstStyle>
            <a:lvl1pPr marL="0" indent="0" algn="r">
              <a:buNone/>
              <a:defRPr sz="2800">
                <a:solidFill>
                  <a:schemeClr val="tx1">
                    <a:lumMod val="50000"/>
                    <a:lumOff val="50000"/>
                  </a:schemeClr>
                </a:solidFill>
                <a:latin typeface="Arial" panose="020B0604020202020204" pitchFamily="34" charset="0"/>
                <a:ea typeface="Tahoma" panose="020B060403050404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noProof="1"/>
              <a:t>Sottotitolo copertina alternativa, </a:t>
            </a:r>
            <a:br>
              <a:rPr lang="it-IT" noProof="1"/>
            </a:br>
            <a:r>
              <a:rPr lang="it-IT" noProof="1"/>
              <a:t>iniziale maiuscola, anche su due righe</a:t>
            </a:r>
          </a:p>
        </p:txBody>
      </p:sp>
      <p:sp>
        <p:nvSpPr>
          <p:cNvPr id="15" name="Segnaposto testo 14"/>
          <p:cNvSpPr>
            <a:spLocks noGrp="1"/>
          </p:cNvSpPr>
          <p:nvPr>
            <p:ph type="body" sz="quarter" idx="13" hasCustomPrompt="1"/>
          </p:nvPr>
        </p:nvSpPr>
        <p:spPr>
          <a:xfrm>
            <a:off x="1042357" y="5208584"/>
            <a:ext cx="10327542" cy="598658"/>
          </a:xfrm>
        </p:spPr>
        <p:txBody>
          <a:bodyPr/>
          <a:lstStyle>
            <a:lvl1pPr marL="0" indent="0" algn="r">
              <a:spcBef>
                <a:spcPts val="0"/>
              </a:spcBef>
              <a:buFontTx/>
              <a:buNone/>
              <a:defRPr sz="1800" i="0">
                <a:solidFill>
                  <a:srgbClr val="7F7F7F"/>
                </a:solidFill>
                <a:latin typeface="Arial" panose="020B0604020202020204" pitchFamily="34" charset="0"/>
                <a:ea typeface="Tahoma" panose="020B060403050404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noProof="1"/>
              <a:t>Sommario copertina alternativa, iniziale maiuscola</a:t>
            </a:r>
          </a:p>
        </p:txBody>
      </p:sp>
      <p:sp>
        <p:nvSpPr>
          <p:cNvPr id="9" name="Rettangolo 8">
            <a:extLst>
              <a:ext uri="{FF2B5EF4-FFF2-40B4-BE49-F238E27FC236}">
                <a16:creationId xmlns:a16="http://schemas.microsoft.com/office/drawing/2014/main" id="{1609C862-AF15-4379-8453-A7F385A7CAC6}"/>
              </a:ext>
            </a:extLst>
          </p:cNvPr>
          <p:cNvSpPr/>
          <p:nvPr userDrawn="1"/>
        </p:nvSpPr>
        <p:spPr>
          <a:xfrm>
            <a:off x="0" y="5988042"/>
            <a:ext cx="12192000" cy="902042"/>
          </a:xfrm>
          <a:prstGeom prst="rect">
            <a:avLst/>
          </a:prstGeom>
          <a:solidFill>
            <a:srgbClr val="007D34"/>
          </a:solidFill>
          <a:ln>
            <a:solidFill>
              <a:srgbClr val="007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latin typeface="Arial" panose="020B0604020202020204" pitchFamily="34" charset="0"/>
              <a:cs typeface="Arial" panose="020B0604020202020204" pitchFamily="34" charset="0"/>
            </a:endParaRPr>
          </a:p>
        </p:txBody>
      </p:sp>
      <p:sp>
        <p:nvSpPr>
          <p:cNvPr id="5" name="Segnaposto data 4">
            <a:extLst>
              <a:ext uri="{FF2B5EF4-FFF2-40B4-BE49-F238E27FC236}">
                <a16:creationId xmlns:a16="http://schemas.microsoft.com/office/drawing/2014/main" id="{C59027B2-969D-4034-80E3-13F7D154C3BB}"/>
              </a:ext>
            </a:extLst>
          </p:cNvPr>
          <p:cNvSpPr>
            <a:spLocks noGrp="1"/>
          </p:cNvSpPr>
          <p:nvPr>
            <p:ph type="dt" sz="half" idx="14"/>
          </p:nvPr>
        </p:nvSpPr>
        <p:spPr/>
        <p:txBody>
          <a:bodyPr/>
          <a:lstStyle>
            <a:lvl1pPr>
              <a:defRPr>
                <a:latin typeface="Arial" panose="020B0604020202020204" pitchFamily="34" charset="0"/>
                <a:cs typeface="Arial" panose="020B0604020202020204" pitchFamily="34" charset="0"/>
              </a:defRPr>
            </a:lvl1pPr>
          </a:lstStyle>
          <a:p>
            <a:endParaRPr lang="it-IT" noProof="1"/>
          </a:p>
        </p:txBody>
      </p:sp>
      <p:sp>
        <p:nvSpPr>
          <p:cNvPr id="6" name="Segnaposto piè di pagina 5">
            <a:extLst>
              <a:ext uri="{FF2B5EF4-FFF2-40B4-BE49-F238E27FC236}">
                <a16:creationId xmlns:a16="http://schemas.microsoft.com/office/drawing/2014/main" id="{69B1877A-0688-49A4-A239-A22CDC300E7E}"/>
              </a:ext>
            </a:extLst>
          </p:cNvPr>
          <p:cNvSpPr>
            <a:spLocks noGrp="1"/>
          </p:cNvSpPr>
          <p:nvPr>
            <p:ph type="ftr" sz="quarter" idx="15"/>
          </p:nvPr>
        </p:nvSpPr>
        <p:spPr/>
        <p:txBody>
          <a:bodyPr/>
          <a:lstStyle>
            <a:lvl1pPr>
              <a:defRPr>
                <a:latin typeface="Arial" panose="020B0604020202020204" pitchFamily="34" charset="0"/>
                <a:cs typeface="Arial" panose="020B0604020202020204" pitchFamily="34" charset="0"/>
              </a:defRPr>
            </a:lvl1pPr>
          </a:lstStyle>
          <a:p>
            <a:endParaRPr lang="it-IT" noProof="1"/>
          </a:p>
        </p:txBody>
      </p:sp>
      <p:sp>
        <p:nvSpPr>
          <p:cNvPr id="7" name="Segnaposto numero diapositiva 6">
            <a:extLst>
              <a:ext uri="{FF2B5EF4-FFF2-40B4-BE49-F238E27FC236}">
                <a16:creationId xmlns:a16="http://schemas.microsoft.com/office/drawing/2014/main" id="{C4C7F8DC-574B-4826-BCB8-81E009A5A2A1}"/>
              </a:ext>
            </a:extLst>
          </p:cNvPr>
          <p:cNvSpPr>
            <a:spLocks noGrp="1"/>
          </p:cNvSpPr>
          <p:nvPr>
            <p:ph type="sldNum" sz="quarter" idx="16"/>
          </p:nvPr>
        </p:nvSpPr>
        <p:spPr/>
        <p:txBody>
          <a:bodyPr/>
          <a:lstStyle>
            <a:lvl1pPr>
              <a:defRPr>
                <a:latin typeface="Arial" panose="020B0604020202020204" pitchFamily="34" charset="0"/>
                <a:cs typeface="Arial" panose="020B0604020202020204" pitchFamily="34" charset="0"/>
              </a:defRPr>
            </a:lvl1pPr>
          </a:lstStyle>
          <a:p>
            <a:fld id="{2E85A994-D622-47C4-BBB7-EA543E9BA793}" type="slidenum">
              <a:rPr lang="en-GB" smtClean="0"/>
              <a:pPr/>
              <a:t>‹N›</a:t>
            </a:fld>
            <a:endParaRPr lang="en-GB" dirty="0"/>
          </a:p>
        </p:txBody>
      </p:sp>
      <p:pic>
        <p:nvPicPr>
          <p:cNvPr id="10" name="Immagine 9" descr="Immagine che contiene testo&#10;&#10;Descrizione generata automaticamente">
            <a:extLst>
              <a:ext uri="{FF2B5EF4-FFF2-40B4-BE49-F238E27FC236}">
                <a16:creationId xmlns:a16="http://schemas.microsoft.com/office/drawing/2014/main" id="{8AA18942-FB69-168B-6136-5FABDD56BCDF}"/>
              </a:ext>
            </a:extLst>
          </p:cNvPr>
          <p:cNvPicPr>
            <a:picLocks noChangeAspect="1"/>
          </p:cNvPicPr>
          <p:nvPr userDrawn="1"/>
        </p:nvPicPr>
        <p:blipFill>
          <a:blip r:embed="rId2"/>
          <a:stretch>
            <a:fillRect/>
          </a:stretch>
        </p:blipFill>
        <p:spPr>
          <a:xfrm>
            <a:off x="290501" y="321756"/>
            <a:ext cx="4474983" cy="1065893"/>
          </a:xfrm>
          <a:prstGeom prst="rect">
            <a:avLst/>
          </a:prstGeom>
        </p:spPr>
      </p:pic>
    </p:spTree>
    <p:extLst>
      <p:ext uri="{BB962C8B-B14F-4D97-AF65-F5344CB8AC3E}">
        <p14:creationId xmlns:p14="http://schemas.microsoft.com/office/powerpoint/2010/main" val="231251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tore di sezio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1" y="2749672"/>
            <a:ext cx="10972572" cy="1646302"/>
          </a:xfrm>
          <a:prstGeom prst="rect">
            <a:avLst/>
          </a:prstGeom>
        </p:spPr>
        <p:txBody>
          <a:bodyPr anchor="b">
            <a:noAutofit/>
          </a:bodyPr>
          <a:lstStyle>
            <a:lvl1pPr algn="l">
              <a:defRPr sz="3600">
                <a:solidFill>
                  <a:srgbClr val="008236"/>
                </a:solidFill>
                <a:latin typeface="Arial" panose="020B0604020202020204" pitchFamily="34" charset="0"/>
                <a:ea typeface="Tahoma" panose="020B0604030504040204" pitchFamily="34" charset="0"/>
                <a:cs typeface="Arial" panose="020B0604020202020204" pitchFamily="34" charset="0"/>
              </a:defRPr>
            </a:lvl1pPr>
          </a:lstStyle>
          <a:p>
            <a:r>
              <a:rPr lang="it-IT" noProof="1"/>
              <a:t>Titolo sezione, iniziale maiuscola</a:t>
            </a:r>
          </a:p>
        </p:txBody>
      </p:sp>
      <p:sp>
        <p:nvSpPr>
          <p:cNvPr id="9" name="Rettangolo 8">
            <a:extLst>
              <a:ext uri="{FF2B5EF4-FFF2-40B4-BE49-F238E27FC236}">
                <a16:creationId xmlns:a16="http://schemas.microsoft.com/office/drawing/2014/main" id="{1609C862-AF15-4379-8453-A7F385A7CAC6}"/>
              </a:ext>
            </a:extLst>
          </p:cNvPr>
          <p:cNvSpPr/>
          <p:nvPr userDrawn="1"/>
        </p:nvSpPr>
        <p:spPr>
          <a:xfrm>
            <a:off x="0" y="5988042"/>
            <a:ext cx="12192000" cy="902042"/>
          </a:xfrm>
          <a:prstGeom prst="rect">
            <a:avLst/>
          </a:prstGeom>
          <a:solidFill>
            <a:srgbClr val="007C34"/>
          </a:solidFill>
          <a:ln>
            <a:solidFill>
              <a:srgbClr val="007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latin typeface="Arial" panose="020B0604020202020204" pitchFamily="34" charset="0"/>
              <a:cs typeface="Arial" panose="020B0604020202020204" pitchFamily="34" charset="0"/>
            </a:endParaRPr>
          </a:p>
        </p:txBody>
      </p:sp>
      <p:sp>
        <p:nvSpPr>
          <p:cNvPr id="4" name="Segnaposto data 3">
            <a:extLst>
              <a:ext uri="{FF2B5EF4-FFF2-40B4-BE49-F238E27FC236}">
                <a16:creationId xmlns:a16="http://schemas.microsoft.com/office/drawing/2014/main" id="{3799A3DE-52BA-4601-9DF0-CEDC50E74B35}"/>
              </a:ext>
            </a:extLst>
          </p:cNvPr>
          <p:cNvSpPr>
            <a:spLocks noGrp="1"/>
          </p:cNvSpPr>
          <p:nvPr>
            <p:ph type="dt" sz="half" idx="14"/>
          </p:nvPr>
        </p:nvSpPr>
        <p:spPr/>
        <p:txBody>
          <a:bodyPr/>
          <a:lstStyle/>
          <a:p>
            <a:endParaRPr lang="it-IT" noProof="1"/>
          </a:p>
        </p:txBody>
      </p:sp>
      <p:sp>
        <p:nvSpPr>
          <p:cNvPr id="8" name="Rectangle 33">
            <a:extLst>
              <a:ext uri="{FF2B5EF4-FFF2-40B4-BE49-F238E27FC236}">
                <a16:creationId xmlns:a16="http://schemas.microsoft.com/office/drawing/2014/main" id="{4F428701-5455-4D8E-8C3C-08B05C8C13DB}"/>
              </a:ext>
            </a:extLst>
          </p:cNvPr>
          <p:cNvSpPr/>
          <p:nvPr userDrawn="1"/>
        </p:nvSpPr>
        <p:spPr>
          <a:xfrm>
            <a:off x="413351" y="4357806"/>
            <a:ext cx="4455000" cy="59531"/>
          </a:xfrm>
          <a:prstGeom prst="rect">
            <a:avLst/>
          </a:prstGeom>
          <a:solidFill>
            <a:srgbClr val="007D34"/>
          </a:solidFill>
          <a:ln>
            <a:noFill/>
          </a:ln>
          <a:effectLst/>
          <a:scene3d>
            <a:camera prst="orthographicFront">
              <a:rot lat="0" lon="0" rev="0"/>
            </a:camera>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anchor="ct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eaLnBrk="1" hangingPunct="1"/>
            <a:endParaRPr lang="it-IT" altLang="it-IT" dirty="0">
              <a:solidFill>
                <a:srgbClr val="494949"/>
              </a:solidFill>
              <a:latin typeface="Circe" panose="020B0502020203020203" pitchFamily="34" charset="0"/>
            </a:endParaRPr>
          </a:p>
        </p:txBody>
      </p:sp>
      <p:sp>
        <p:nvSpPr>
          <p:cNvPr id="10" name="Segnaposto testo 14">
            <a:extLst>
              <a:ext uri="{FF2B5EF4-FFF2-40B4-BE49-F238E27FC236}">
                <a16:creationId xmlns:a16="http://schemas.microsoft.com/office/drawing/2014/main" id="{3AE38998-11B5-4B18-B790-1B0A9F82DC22}"/>
              </a:ext>
            </a:extLst>
          </p:cNvPr>
          <p:cNvSpPr>
            <a:spLocks noGrp="1"/>
          </p:cNvSpPr>
          <p:nvPr>
            <p:ph type="body" sz="quarter" idx="13" hasCustomPrompt="1"/>
          </p:nvPr>
        </p:nvSpPr>
        <p:spPr>
          <a:xfrm>
            <a:off x="323217" y="4446578"/>
            <a:ext cx="10327542" cy="598658"/>
          </a:xfrm>
        </p:spPr>
        <p:txBody>
          <a:bodyPr/>
          <a:lstStyle>
            <a:lvl1pPr marL="0" indent="0" algn="l">
              <a:spcBef>
                <a:spcPts val="0"/>
              </a:spcBef>
              <a:buFontTx/>
              <a:buNone/>
              <a:defRPr sz="1800" i="0">
                <a:solidFill>
                  <a:srgbClr val="7F7F7F"/>
                </a:solidFill>
                <a:latin typeface="Arial" panose="020B0604020202020204" pitchFamily="34" charset="0"/>
                <a:ea typeface="Tahoma" panose="020B060403050404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noProof="1"/>
              <a:t>Sottotitolo sezione, iniziale maiuscola</a:t>
            </a:r>
          </a:p>
        </p:txBody>
      </p:sp>
      <p:sp>
        <p:nvSpPr>
          <p:cNvPr id="5" name="Segnaposto piè di pagina 4">
            <a:extLst>
              <a:ext uri="{FF2B5EF4-FFF2-40B4-BE49-F238E27FC236}">
                <a16:creationId xmlns:a16="http://schemas.microsoft.com/office/drawing/2014/main" id="{1CC72AFA-6C37-4A6C-92F8-7F74E28B8879}"/>
              </a:ext>
            </a:extLst>
          </p:cNvPr>
          <p:cNvSpPr>
            <a:spLocks noGrp="1"/>
          </p:cNvSpPr>
          <p:nvPr>
            <p:ph type="ftr" sz="quarter" idx="15"/>
          </p:nvPr>
        </p:nvSpPr>
        <p:spPr/>
        <p:txBody>
          <a:bodyPr/>
          <a:lstStyle/>
          <a:p>
            <a:endParaRPr lang="it-IT" noProof="1"/>
          </a:p>
        </p:txBody>
      </p:sp>
      <p:sp>
        <p:nvSpPr>
          <p:cNvPr id="6" name="Segnaposto numero diapositiva 5">
            <a:extLst>
              <a:ext uri="{FF2B5EF4-FFF2-40B4-BE49-F238E27FC236}">
                <a16:creationId xmlns:a16="http://schemas.microsoft.com/office/drawing/2014/main" id="{9A06774F-8547-416A-88FE-7D8D7D48F2DE}"/>
              </a:ext>
            </a:extLst>
          </p:cNvPr>
          <p:cNvSpPr>
            <a:spLocks noGrp="1"/>
          </p:cNvSpPr>
          <p:nvPr>
            <p:ph type="sldNum" sz="quarter" idx="16"/>
          </p:nvPr>
        </p:nvSpPr>
        <p:spPr/>
        <p:txBody>
          <a:bodyPr/>
          <a:lstStyle/>
          <a:p>
            <a:fld id="{2E85A994-D622-47C4-BBB7-EA543E9BA793}" type="slidenum">
              <a:rPr lang="en-GB" smtClean="0"/>
              <a:pPr/>
              <a:t>‹N›</a:t>
            </a:fld>
            <a:endParaRPr lang="en-GB" dirty="0"/>
          </a:p>
        </p:txBody>
      </p:sp>
      <p:pic>
        <p:nvPicPr>
          <p:cNvPr id="3" name="Immagine 2" descr="Immagine che contiene testo&#10;&#10;Descrizione generata automaticamente">
            <a:extLst>
              <a:ext uri="{FF2B5EF4-FFF2-40B4-BE49-F238E27FC236}">
                <a16:creationId xmlns:a16="http://schemas.microsoft.com/office/drawing/2014/main" id="{90F4F7D0-D604-5078-EB63-D2B3D082D790}"/>
              </a:ext>
            </a:extLst>
          </p:cNvPr>
          <p:cNvPicPr>
            <a:picLocks noChangeAspect="1"/>
          </p:cNvPicPr>
          <p:nvPr userDrawn="1"/>
        </p:nvPicPr>
        <p:blipFill>
          <a:blip r:embed="rId2"/>
          <a:stretch>
            <a:fillRect/>
          </a:stretch>
        </p:blipFill>
        <p:spPr>
          <a:xfrm>
            <a:off x="290501" y="321756"/>
            <a:ext cx="4474983" cy="1065893"/>
          </a:xfrm>
          <a:prstGeom prst="rect">
            <a:avLst/>
          </a:prstGeom>
        </p:spPr>
      </p:pic>
    </p:spTree>
    <p:extLst>
      <p:ext uri="{BB962C8B-B14F-4D97-AF65-F5344CB8AC3E}">
        <p14:creationId xmlns:p14="http://schemas.microsoft.com/office/powerpoint/2010/main" val="192666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2858" y="313151"/>
            <a:ext cx="11750381" cy="926607"/>
          </a:xfrm>
          <a:prstGeom prst="rect">
            <a:avLst/>
          </a:prstGeom>
        </p:spPr>
        <p:txBody>
          <a:bodyPr anchor="b">
            <a:normAutofit/>
          </a:bodyPr>
          <a:lstStyle>
            <a:lvl1pPr>
              <a:defRPr sz="3600">
                <a:solidFill>
                  <a:srgbClr val="008236"/>
                </a:solidFill>
              </a:defRPr>
            </a:lvl1pPr>
          </a:lstStyle>
          <a:p>
            <a:r>
              <a:rPr lang="it-IT" noProof="1"/>
              <a:t>Titolo slide, iniziale maiuscola</a:t>
            </a:r>
          </a:p>
        </p:txBody>
      </p:sp>
      <p:sp>
        <p:nvSpPr>
          <p:cNvPr id="3" name="Content Placeholder 2"/>
          <p:cNvSpPr>
            <a:spLocks noGrp="1"/>
          </p:cNvSpPr>
          <p:nvPr>
            <p:ph idx="1" hasCustomPrompt="1"/>
          </p:nvPr>
        </p:nvSpPr>
        <p:spPr/>
        <p:txBody>
          <a:bodyPr/>
          <a:lstStyle/>
          <a:p>
            <a:pPr lvl="0"/>
            <a:r>
              <a:rPr lang="it-IT" noProof="1"/>
              <a:t>Usare questo segnaposto per inserire il testo</a:t>
            </a:r>
          </a:p>
          <a:p>
            <a:pPr lvl="1"/>
            <a:r>
              <a:rPr lang="it-IT" noProof="1"/>
              <a:t>Secondo livello</a:t>
            </a:r>
          </a:p>
          <a:p>
            <a:pPr lvl="2"/>
            <a:r>
              <a:rPr lang="it-IT" noProof="1"/>
              <a:t>Terzo livello</a:t>
            </a:r>
          </a:p>
          <a:p>
            <a:pPr lvl="3"/>
            <a:r>
              <a:rPr lang="it-IT" noProof="1"/>
              <a:t>Quarto livello</a:t>
            </a:r>
          </a:p>
          <a:p>
            <a:pPr lvl="4"/>
            <a:r>
              <a:rPr lang="it-IT" noProof="1"/>
              <a:t>Quinto livello</a:t>
            </a:r>
          </a:p>
        </p:txBody>
      </p:sp>
      <p:sp>
        <p:nvSpPr>
          <p:cNvPr id="5" name="Segnaposto data 4">
            <a:extLst>
              <a:ext uri="{FF2B5EF4-FFF2-40B4-BE49-F238E27FC236}">
                <a16:creationId xmlns:a16="http://schemas.microsoft.com/office/drawing/2014/main" id="{5642F620-48F7-4BF4-AF7C-9BD8FE41006F}"/>
              </a:ext>
            </a:extLst>
          </p:cNvPr>
          <p:cNvSpPr>
            <a:spLocks noGrp="1"/>
          </p:cNvSpPr>
          <p:nvPr>
            <p:ph type="dt" sz="half" idx="10"/>
          </p:nvPr>
        </p:nvSpPr>
        <p:spPr/>
        <p:txBody>
          <a:bodyPr/>
          <a:lstStyle/>
          <a:p>
            <a:endParaRPr lang="it-IT" noProof="1"/>
          </a:p>
        </p:txBody>
      </p:sp>
      <p:sp>
        <p:nvSpPr>
          <p:cNvPr id="6" name="Segnaposto piè di pagina 5">
            <a:extLst>
              <a:ext uri="{FF2B5EF4-FFF2-40B4-BE49-F238E27FC236}">
                <a16:creationId xmlns:a16="http://schemas.microsoft.com/office/drawing/2014/main" id="{55D82E49-4AB8-44DF-BE90-CD599B3B74AC}"/>
              </a:ext>
            </a:extLst>
          </p:cNvPr>
          <p:cNvSpPr>
            <a:spLocks noGrp="1"/>
          </p:cNvSpPr>
          <p:nvPr>
            <p:ph type="ftr" sz="quarter" idx="11"/>
          </p:nvPr>
        </p:nvSpPr>
        <p:spPr/>
        <p:txBody>
          <a:bodyPr/>
          <a:lstStyle/>
          <a:p>
            <a:endParaRPr lang="it-IT" noProof="1"/>
          </a:p>
        </p:txBody>
      </p:sp>
      <p:sp>
        <p:nvSpPr>
          <p:cNvPr id="9" name="Segnaposto numero diapositiva 8">
            <a:extLst>
              <a:ext uri="{FF2B5EF4-FFF2-40B4-BE49-F238E27FC236}">
                <a16:creationId xmlns:a16="http://schemas.microsoft.com/office/drawing/2014/main" id="{2CE8861D-72D2-4A6B-B442-BA689AEFDAD9}"/>
              </a:ext>
            </a:extLst>
          </p:cNvPr>
          <p:cNvSpPr>
            <a:spLocks noGrp="1"/>
          </p:cNvSpPr>
          <p:nvPr>
            <p:ph type="sldNum" sz="quarter" idx="12"/>
          </p:nvPr>
        </p:nvSpPr>
        <p:spPr/>
        <p:txBody>
          <a:bodyPr/>
          <a:lstStyle/>
          <a:p>
            <a:fld id="{2E85A994-D622-47C4-BBB7-EA543E9BA793}" type="slidenum">
              <a:rPr lang="en-GB" smtClean="0"/>
              <a:pPr/>
              <a:t>‹N›</a:t>
            </a:fld>
            <a:endParaRPr lang="en-GB" dirty="0"/>
          </a:p>
        </p:txBody>
      </p:sp>
      <p:sp>
        <p:nvSpPr>
          <p:cNvPr id="10" name="Rectangle 33">
            <a:extLst>
              <a:ext uri="{FF2B5EF4-FFF2-40B4-BE49-F238E27FC236}">
                <a16:creationId xmlns:a16="http://schemas.microsoft.com/office/drawing/2014/main" id="{2F917D6E-4485-410D-8608-488D7B0CF7A4}"/>
              </a:ext>
            </a:extLst>
          </p:cNvPr>
          <p:cNvSpPr/>
          <p:nvPr userDrawn="1"/>
        </p:nvSpPr>
        <p:spPr>
          <a:xfrm>
            <a:off x="413351" y="1190733"/>
            <a:ext cx="4455000" cy="59531"/>
          </a:xfrm>
          <a:prstGeom prst="rect">
            <a:avLst/>
          </a:prstGeom>
          <a:solidFill>
            <a:srgbClr val="007D34"/>
          </a:solidFill>
          <a:ln>
            <a:noFill/>
          </a:ln>
          <a:effectLst/>
          <a:scene3d>
            <a:camera prst="orthographicFront">
              <a:rot lat="0" lon="0" rev="0"/>
            </a:camera>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anchor="ct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eaLnBrk="1" hangingPunct="1"/>
            <a:endParaRPr lang="it-IT" altLang="it-IT" dirty="0">
              <a:solidFill>
                <a:srgbClr val="494949"/>
              </a:solidFill>
              <a:latin typeface="Circe" panose="020B0502020203020203" pitchFamily="34" charset="0"/>
            </a:endParaRPr>
          </a:p>
        </p:txBody>
      </p:sp>
      <p:pic>
        <p:nvPicPr>
          <p:cNvPr id="8" name="Immagine 7" descr="Immagine che contiene testo&#10;&#10;Descrizione generata automaticamente">
            <a:extLst>
              <a:ext uri="{FF2B5EF4-FFF2-40B4-BE49-F238E27FC236}">
                <a16:creationId xmlns:a16="http://schemas.microsoft.com/office/drawing/2014/main" id="{DD4355CE-43F3-E2F3-1E42-58F17107D76A}"/>
              </a:ext>
            </a:extLst>
          </p:cNvPr>
          <p:cNvPicPr>
            <a:picLocks noChangeAspect="1"/>
          </p:cNvPicPr>
          <p:nvPr userDrawn="1"/>
        </p:nvPicPr>
        <p:blipFill>
          <a:blip r:embed="rId2"/>
          <a:stretch>
            <a:fillRect/>
          </a:stretch>
        </p:blipFill>
        <p:spPr>
          <a:xfrm>
            <a:off x="10041716" y="169031"/>
            <a:ext cx="2031523" cy="4838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nale con log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28FA9BAE-5225-4915-B632-CD39F948C4D0}"/>
              </a:ext>
            </a:extLst>
          </p:cNvPr>
          <p:cNvSpPr/>
          <p:nvPr userDrawn="1"/>
        </p:nvSpPr>
        <p:spPr>
          <a:xfrm>
            <a:off x="0" y="0"/>
            <a:ext cx="12192000" cy="6858000"/>
          </a:xfrm>
          <a:prstGeom prst="rect">
            <a:avLst/>
          </a:prstGeom>
          <a:solidFill>
            <a:srgbClr val="007D34"/>
          </a:solidFill>
          <a:ln>
            <a:solidFill>
              <a:srgbClr val="007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3" name="Segnaposto piè di pagina 2">
            <a:extLst>
              <a:ext uri="{FF2B5EF4-FFF2-40B4-BE49-F238E27FC236}">
                <a16:creationId xmlns:a16="http://schemas.microsoft.com/office/drawing/2014/main" id="{BB632E28-0F5F-4224-BFD4-B289347E6131}"/>
              </a:ext>
            </a:extLst>
          </p:cNvPr>
          <p:cNvSpPr>
            <a:spLocks noGrp="1"/>
          </p:cNvSpPr>
          <p:nvPr>
            <p:ph type="ftr" sz="quarter" idx="11"/>
          </p:nvPr>
        </p:nvSpPr>
        <p:spPr/>
        <p:txBody>
          <a:bodyPr/>
          <a:lstStyle/>
          <a:p>
            <a:endParaRPr lang="it-IT" noProof="1"/>
          </a:p>
        </p:txBody>
      </p:sp>
      <p:pic>
        <p:nvPicPr>
          <p:cNvPr id="5" name="Immagine 4" descr="Immagine che contiene testo, logo&#10;&#10;Descrizione generata automaticamente">
            <a:extLst>
              <a:ext uri="{FF2B5EF4-FFF2-40B4-BE49-F238E27FC236}">
                <a16:creationId xmlns:a16="http://schemas.microsoft.com/office/drawing/2014/main" id="{DAD98857-7362-DDC3-F02A-55E15BA42A0A}"/>
              </a:ext>
            </a:extLst>
          </p:cNvPr>
          <p:cNvPicPr>
            <a:picLocks noChangeAspect="1"/>
          </p:cNvPicPr>
          <p:nvPr userDrawn="1"/>
        </p:nvPicPr>
        <p:blipFill>
          <a:blip r:embed="rId2"/>
          <a:stretch>
            <a:fillRect/>
          </a:stretch>
        </p:blipFill>
        <p:spPr>
          <a:xfrm>
            <a:off x="2332653" y="2532611"/>
            <a:ext cx="7526694" cy="1792779"/>
          </a:xfrm>
          <a:prstGeom prst="rect">
            <a:avLst/>
          </a:prstGeom>
        </p:spPr>
      </p:pic>
    </p:spTree>
    <p:extLst>
      <p:ext uri="{BB962C8B-B14F-4D97-AF65-F5344CB8AC3E}">
        <p14:creationId xmlns:p14="http://schemas.microsoft.com/office/powerpoint/2010/main" val="142562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a:xfrm>
            <a:off x="651642" y="1487415"/>
            <a:ext cx="11421597" cy="4992043"/>
          </a:xfrm>
          <a:prstGeom prst="rect">
            <a:avLst/>
          </a:prstGeom>
        </p:spPr>
        <p:txBody>
          <a:bodyPr vert="horz" lIns="91440" tIns="45720" rIns="91440" bIns="45720" rtlCol="0">
            <a:noAutofit/>
          </a:bodyPr>
          <a:lstStyle/>
          <a:p>
            <a:pPr lvl="0"/>
            <a:r>
              <a:rPr lang="it-IT" noProof="1"/>
              <a:t>Usare questo segnaposto per inserire il testo</a:t>
            </a:r>
          </a:p>
          <a:p>
            <a:pPr lvl="1"/>
            <a:r>
              <a:rPr lang="it-IT" noProof="1"/>
              <a:t>Secondo livello</a:t>
            </a:r>
          </a:p>
          <a:p>
            <a:pPr lvl="2"/>
            <a:r>
              <a:rPr lang="it-IT" noProof="1"/>
              <a:t>Terzo livello</a:t>
            </a:r>
          </a:p>
          <a:p>
            <a:pPr lvl="3"/>
            <a:r>
              <a:rPr lang="it-IT" noProof="1"/>
              <a:t>Quarto livello</a:t>
            </a:r>
          </a:p>
          <a:p>
            <a:pPr lvl="4"/>
            <a:r>
              <a:rPr lang="it-IT" noProof="1"/>
              <a:t>Quinto livello</a:t>
            </a:r>
          </a:p>
        </p:txBody>
      </p:sp>
      <p:sp>
        <p:nvSpPr>
          <p:cNvPr id="7" name="Rectangle 104">
            <a:extLst>
              <a:ext uri="{FF2B5EF4-FFF2-40B4-BE49-F238E27FC236}">
                <a16:creationId xmlns:a16="http://schemas.microsoft.com/office/drawing/2014/main" id="{96FC3130-6576-45EB-A2DA-6E884893F533}"/>
              </a:ext>
            </a:extLst>
          </p:cNvPr>
          <p:cNvSpPr>
            <a:spLocks noChangeArrowheads="1"/>
          </p:cNvSpPr>
          <p:nvPr userDrawn="1"/>
        </p:nvSpPr>
        <p:spPr bwMode="auto">
          <a:xfrm>
            <a:off x="-2524715" y="-11113"/>
            <a:ext cx="2424702" cy="6869113"/>
          </a:xfrm>
          <a:prstGeom prst="rect">
            <a:avLst/>
          </a:prstGeom>
          <a:solidFill>
            <a:schemeClr val="bg1"/>
          </a:solidFill>
          <a:ln>
            <a:noFill/>
          </a:ln>
        </p:spPr>
        <p:txBody>
          <a:bodyPr lIns="180000" tIns="180000" rIns="180000" bIns="180000" anchor="ct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eaLnBrk="1" hangingPunct="1">
              <a:defRPr/>
            </a:pPr>
            <a:endParaRPr lang="it-IT" altLang="it-IT" sz="1800" noProof="0">
              <a:latin typeface="Circe" panose="020B0502020203020203" pitchFamily="34" charset="0"/>
            </a:endParaRPr>
          </a:p>
        </p:txBody>
      </p:sp>
      <p:sp>
        <p:nvSpPr>
          <p:cNvPr id="8" name="Rectangle 106">
            <a:extLst>
              <a:ext uri="{FF2B5EF4-FFF2-40B4-BE49-F238E27FC236}">
                <a16:creationId xmlns:a16="http://schemas.microsoft.com/office/drawing/2014/main" id="{B5BBAA5C-0410-412E-B227-84F0C1004D67}"/>
              </a:ext>
            </a:extLst>
          </p:cNvPr>
          <p:cNvSpPr>
            <a:spLocks noChangeArrowheads="1"/>
          </p:cNvSpPr>
          <p:nvPr userDrawn="1"/>
        </p:nvSpPr>
        <p:spPr bwMode="auto">
          <a:xfrm>
            <a:off x="-2199907" y="1086131"/>
            <a:ext cx="2143125"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lvl="0">
              <a:lnSpc>
                <a:spcPct val="90000"/>
              </a:lnSpc>
              <a:spcBef>
                <a:spcPts val="0"/>
              </a:spcBef>
              <a:spcAft>
                <a:spcPts val="0"/>
              </a:spcAft>
            </a:pPr>
            <a:r>
              <a:rPr lang="it-IT" altLang="it-IT" sz="900" noProof="0" dirty="0">
                <a:latin typeface="Arial" panose="020B0604020202020204" pitchFamily="34" charset="0"/>
                <a:ea typeface="MS PGothic" pitchFamily="34" charset="-128"/>
                <a:cs typeface="Arial" panose="020B0604020202020204" pitchFamily="34" charset="0"/>
              </a:rPr>
              <a:t>VERDE TOR VERGATA</a:t>
            </a:r>
          </a:p>
          <a:p>
            <a:pPr lvl="0">
              <a:lnSpc>
                <a:spcPct val="90000"/>
              </a:lnSpc>
              <a:spcBef>
                <a:spcPts val="0"/>
              </a:spcBef>
              <a:spcAft>
                <a:spcPts val="0"/>
              </a:spcAft>
            </a:pPr>
            <a:r>
              <a:rPr lang="it-IT" altLang="it-IT" sz="900" noProof="0" dirty="0">
                <a:latin typeface="Arial" panose="020B0604020202020204" pitchFamily="34" charset="0"/>
                <a:ea typeface="MS PGothic" pitchFamily="34" charset="-128"/>
                <a:cs typeface="Arial" panose="020B0604020202020204" pitchFamily="34" charset="0"/>
              </a:rPr>
              <a:t>RGB 000,125,052 (#007D34)</a:t>
            </a:r>
          </a:p>
        </p:txBody>
      </p:sp>
      <p:sp>
        <p:nvSpPr>
          <p:cNvPr id="9" name="Rectangle 113">
            <a:extLst>
              <a:ext uri="{FF2B5EF4-FFF2-40B4-BE49-F238E27FC236}">
                <a16:creationId xmlns:a16="http://schemas.microsoft.com/office/drawing/2014/main" id="{72768C8E-BEAB-4BDC-A107-10ECAA1688AB}"/>
              </a:ext>
            </a:extLst>
          </p:cNvPr>
          <p:cNvSpPr>
            <a:spLocks noChangeArrowheads="1"/>
          </p:cNvSpPr>
          <p:nvPr userDrawn="1"/>
        </p:nvSpPr>
        <p:spPr bwMode="auto">
          <a:xfrm>
            <a:off x="-2454354" y="819708"/>
            <a:ext cx="2179716" cy="12811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algn="l" eaLnBrk="1" hangingPunct="1">
              <a:lnSpc>
                <a:spcPct val="90000"/>
              </a:lnSpc>
              <a:spcBef>
                <a:spcPct val="20000"/>
              </a:spcBef>
              <a:spcAft>
                <a:spcPct val="20000"/>
              </a:spcAft>
              <a:defRPr/>
            </a:pPr>
            <a:r>
              <a:rPr lang="it-IT" altLang="it-IT" sz="900" b="1" noProof="0" dirty="0">
                <a:latin typeface="Arial" panose="020B0604020202020204" pitchFamily="34" charset="0"/>
                <a:cs typeface="Arial" panose="020B0604020202020204" pitchFamily="34" charset="0"/>
              </a:rPr>
              <a:t>FORMAT D'ATENEO 2023 (v.1)</a:t>
            </a:r>
          </a:p>
        </p:txBody>
      </p:sp>
      <p:sp>
        <p:nvSpPr>
          <p:cNvPr id="10" name="Rettangolo 9">
            <a:extLst>
              <a:ext uri="{FF2B5EF4-FFF2-40B4-BE49-F238E27FC236}">
                <a16:creationId xmlns:a16="http://schemas.microsoft.com/office/drawing/2014/main" id="{E15644E4-5B2F-4692-8863-858592A1CE69}"/>
              </a:ext>
            </a:extLst>
          </p:cNvPr>
          <p:cNvSpPr/>
          <p:nvPr userDrawn="1"/>
        </p:nvSpPr>
        <p:spPr bwMode="auto">
          <a:xfrm flipV="1">
            <a:off x="-2454354" y="1084711"/>
            <a:ext cx="185737" cy="199058"/>
          </a:xfrm>
          <a:prstGeom prst="rect">
            <a:avLst/>
          </a:prstGeom>
          <a:solidFill>
            <a:srgbClr val="007D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noProof="0" dirty="0">
              <a:latin typeface="Circe" panose="020B0502020203020203" pitchFamily="34" charset="0"/>
            </a:endParaRPr>
          </a:p>
        </p:txBody>
      </p:sp>
      <p:sp>
        <p:nvSpPr>
          <p:cNvPr id="11" name="Rectangle 113">
            <a:extLst>
              <a:ext uri="{FF2B5EF4-FFF2-40B4-BE49-F238E27FC236}">
                <a16:creationId xmlns:a16="http://schemas.microsoft.com/office/drawing/2014/main" id="{F0140D35-9F4F-4B9F-BC63-DB8E43D02735}"/>
              </a:ext>
            </a:extLst>
          </p:cNvPr>
          <p:cNvSpPr>
            <a:spLocks noChangeArrowheads="1"/>
          </p:cNvSpPr>
          <p:nvPr userDrawn="1"/>
        </p:nvSpPr>
        <p:spPr bwMode="auto">
          <a:xfrm>
            <a:off x="-2453055" y="3213300"/>
            <a:ext cx="2143125" cy="3618298"/>
          </a:xfrm>
          <a:prstGeom prst="rect">
            <a:avLst/>
          </a:prstGeom>
          <a:noFill/>
          <a:ln>
            <a:noFill/>
          </a:ln>
        </p:spPr>
        <p:txBody>
          <a:bodyPr lIns="0" tIns="0" rIns="0" bIns="0" anchor="t">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marL="0" marR="0" lvl="0" indent="0" algn="l" defTabSz="457200" rtl="0" eaLnBrk="1" fontAlgn="auto" latinLnBrk="0" hangingPunct="1">
              <a:lnSpc>
                <a:spcPct val="90000"/>
              </a:lnSpc>
              <a:spcBef>
                <a:spcPct val="20000"/>
              </a:spcBef>
              <a:spcAft>
                <a:spcPct val="20000"/>
              </a:spcAft>
              <a:buClrTx/>
              <a:buSzTx/>
              <a:buFontTx/>
              <a:buNone/>
              <a:tabLst/>
              <a:defRPr/>
            </a:pPr>
            <a:r>
              <a:rPr lang="it-IT" altLang="it-IT" sz="900" b="1" noProof="0" dirty="0">
                <a:latin typeface="Arial" panose="020B0604020202020204" pitchFamily="34" charset="0"/>
                <a:cs typeface="Arial" panose="020B0604020202020204" pitchFamily="34" charset="0"/>
              </a:rPr>
              <a:t>FONT TESTO: CIRCE REGULAR </a:t>
            </a:r>
            <a:br>
              <a:rPr lang="it-IT" altLang="it-IT" sz="900" b="1" noProof="0" dirty="0">
                <a:latin typeface="Arial" panose="020B0604020202020204" pitchFamily="34" charset="0"/>
                <a:cs typeface="Arial" panose="020B0604020202020204" pitchFamily="34" charset="0"/>
              </a:rPr>
            </a:br>
            <a:br>
              <a:rPr lang="it-IT" altLang="it-IT" sz="900" b="1" noProof="0" dirty="0">
                <a:latin typeface="Arial" panose="020B0604020202020204" pitchFamily="34" charset="0"/>
                <a:cs typeface="Arial" panose="020B0604020202020204" pitchFamily="34" charset="0"/>
              </a:rPr>
            </a:br>
            <a:r>
              <a:rPr lang="it-IT" altLang="it-IT" sz="900" b="1" noProof="0" dirty="0">
                <a:latin typeface="Arial" panose="020B0604020202020204" pitchFamily="34" charset="0"/>
                <a:cs typeface="Arial" panose="020B0604020202020204" pitchFamily="34" charset="0"/>
              </a:rPr>
              <a:t>Copertina principale o alternativa</a:t>
            </a:r>
          </a:p>
          <a:p>
            <a:pPr algn="l" eaLnBrk="1" hangingPunct="1">
              <a:lnSpc>
                <a:spcPct val="90000"/>
              </a:lnSpc>
              <a:spcBef>
                <a:spcPct val="20000"/>
              </a:spcBef>
              <a:spcAft>
                <a:spcPct val="20000"/>
              </a:spcAft>
              <a:defRPr/>
            </a:pPr>
            <a:r>
              <a:rPr lang="it-IT" altLang="it-IT" sz="900" noProof="0" dirty="0">
                <a:latin typeface="Arial" panose="020B0604020202020204" pitchFamily="34" charset="0"/>
                <a:cs typeface="Arial" panose="020B0604020202020204" pitchFamily="34" charset="0"/>
              </a:rPr>
              <a:t>Titolo, </a:t>
            </a:r>
            <a:r>
              <a:rPr lang="it-IT" altLang="it-IT" sz="900" b="1" noProof="0" dirty="0">
                <a:solidFill>
                  <a:srgbClr val="007D34"/>
                </a:solidFill>
                <a:latin typeface="Arial" panose="020B0604020202020204" pitchFamily="34" charset="0"/>
                <a:cs typeface="Arial" panose="020B0604020202020204" pitchFamily="34" charset="0"/>
              </a:rPr>
              <a:t>VERDE TOR VERGATA</a:t>
            </a:r>
            <a:r>
              <a:rPr lang="it-IT" altLang="it-IT" sz="900" noProof="0" dirty="0">
                <a:latin typeface="Arial" panose="020B0604020202020204" pitchFamily="34" charset="0"/>
                <a:cs typeface="Arial" panose="020B0604020202020204" pitchFamily="34" charset="0"/>
              </a:rPr>
              <a:t>: corpo 54</a:t>
            </a:r>
            <a:br>
              <a:rPr lang="it-IT" altLang="it-IT" sz="900" noProof="0" dirty="0">
                <a:latin typeface="Arial" panose="020B0604020202020204" pitchFamily="34" charset="0"/>
                <a:cs typeface="Arial" panose="020B0604020202020204" pitchFamily="34" charset="0"/>
              </a:rPr>
            </a:br>
            <a:r>
              <a:rPr lang="it-IT" altLang="it-IT" sz="900" noProof="0" dirty="0">
                <a:latin typeface="Arial" panose="020B0604020202020204" pitchFamily="34" charset="0"/>
                <a:cs typeface="Arial" panose="020B0604020202020204" pitchFamily="34" charset="0"/>
              </a:rPr>
              <a:t>Iniziale maiuscola</a:t>
            </a:r>
            <a:endParaRPr lang="it-IT" altLang="it-IT" sz="900" b="0" noProof="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90000"/>
              </a:lnSpc>
              <a:spcBef>
                <a:spcPct val="20000"/>
              </a:spcBef>
              <a:spcAft>
                <a:spcPct val="20000"/>
              </a:spcAft>
              <a:buClrTx/>
              <a:buSzTx/>
              <a:buFontTx/>
              <a:buNone/>
              <a:tabLst/>
              <a:defRPr/>
            </a:pPr>
            <a:r>
              <a:rPr lang="it-IT" altLang="it-IT" sz="900" noProof="0" dirty="0">
                <a:latin typeface="Arial" panose="020B0604020202020204" pitchFamily="34" charset="0"/>
                <a:cs typeface="Arial" panose="020B0604020202020204" pitchFamily="34" charset="0"/>
              </a:rPr>
              <a:t>Sottotitolo, </a:t>
            </a:r>
            <a:r>
              <a:rPr lang="it-IT" altLang="it-IT" sz="900" b="1" noProof="0" dirty="0">
                <a:solidFill>
                  <a:srgbClr val="7F7F7F"/>
                </a:solidFill>
                <a:latin typeface="Arial" panose="020B0604020202020204" pitchFamily="34" charset="0"/>
                <a:cs typeface="Arial" panose="020B0604020202020204" pitchFamily="34" charset="0"/>
              </a:rPr>
              <a:t>GRIGIO o BIANCO</a:t>
            </a:r>
            <a:r>
              <a:rPr lang="it-IT" altLang="it-IT" sz="900" b="1" noProof="0" dirty="0">
                <a:latin typeface="Arial" panose="020B0604020202020204" pitchFamily="34" charset="0"/>
                <a:cs typeface="Arial" panose="020B0604020202020204" pitchFamily="34" charset="0"/>
              </a:rPr>
              <a:t>:</a:t>
            </a:r>
            <a:r>
              <a:rPr lang="it-IT" altLang="it-IT" sz="900" noProof="0" dirty="0">
                <a:latin typeface="Arial" panose="020B0604020202020204" pitchFamily="34" charset="0"/>
                <a:cs typeface="Arial" panose="020B0604020202020204" pitchFamily="34" charset="0"/>
              </a:rPr>
              <a:t> corpo 28 </a:t>
            </a:r>
            <a:br>
              <a:rPr lang="it-IT" altLang="it-IT" sz="900" noProof="0" dirty="0">
                <a:latin typeface="Arial" panose="020B0604020202020204" pitchFamily="34" charset="0"/>
                <a:cs typeface="Arial" panose="020B0604020202020204" pitchFamily="34" charset="0"/>
              </a:rPr>
            </a:br>
            <a:r>
              <a:rPr lang="it-IT" altLang="it-IT" sz="900" noProof="0" dirty="0">
                <a:latin typeface="Arial" panose="020B0604020202020204" pitchFamily="34" charset="0"/>
                <a:cs typeface="Arial" panose="020B0604020202020204" pitchFamily="34" charset="0"/>
              </a:rPr>
              <a:t>Iniziale maiuscola </a:t>
            </a:r>
          </a:p>
          <a:p>
            <a:pPr marL="0" marR="0" lvl="0" indent="0" algn="l" defTabSz="457200" rtl="0" eaLnBrk="1" fontAlgn="auto" latinLnBrk="0" hangingPunct="1">
              <a:lnSpc>
                <a:spcPct val="90000"/>
              </a:lnSpc>
              <a:spcBef>
                <a:spcPct val="20000"/>
              </a:spcBef>
              <a:spcAft>
                <a:spcPct val="20000"/>
              </a:spcAft>
              <a:buClrTx/>
              <a:buSzTx/>
              <a:buFontTx/>
              <a:buNone/>
              <a:tabLst/>
              <a:defRPr/>
            </a:pPr>
            <a:r>
              <a:rPr lang="it-IT" altLang="it-IT" sz="900" noProof="0" dirty="0">
                <a:latin typeface="Arial" panose="020B0604020202020204" pitchFamily="34" charset="0"/>
                <a:cs typeface="Arial" panose="020B0604020202020204" pitchFamily="34" charset="0"/>
              </a:rPr>
              <a:t>Sommario, </a:t>
            </a:r>
            <a:r>
              <a:rPr lang="it-IT" altLang="it-IT" sz="900" b="1" noProof="0" dirty="0">
                <a:solidFill>
                  <a:srgbClr val="7F7F7F"/>
                </a:solidFill>
                <a:latin typeface="Arial" panose="020B0604020202020204" pitchFamily="34" charset="0"/>
                <a:cs typeface="Arial" panose="020B0604020202020204" pitchFamily="34" charset="0"/>
              </a:rPr>
              <a:t>GRIGIO o BIANCO</a:t>
            </a:r>
            <a:r>
              <a:rPr lang="it-IT" altLang="it-IT" sz="900" b="1" noProof="0" dirty="0">
                <a:latin typeface="Arial" panose="020B0604020202020204" pitchFamily="34" charset="0"/>
                <a:cs typeface="Arial" panose="020B0604020202020204" pitchFamily="34" charset="0"/>
              </a:rPr>
              <a:t>:</a:t>
            </a:r>
            <a:r>
              <a:rPr lang="it-IT" altLang="it-IT" sz="900" noProof="0" dirty="0">
                <a:latin typeface="Arial" panose="020B0604020202020204" pitchFamily="34" charset="0"/>
                <a:cs typeface="Arial" panose="020B0604020202020204" pitchFamily="34" charset="0"/>
              </a:rPr>
              <a:t> corpo 18 </a:t>
            </a:r>
            <a:br>
              <a:rPr lang="it-IT" altLang="it-IT" sz="900" noProof="0" dirty="0">
                <a:latin typeface="Arial" panose="020B0604020202020204" pitchFamily="34" charset="0"/>
                <a:cs typeface="Arial" panose="020B0604020202020204" pitchFamily="34" charset="0"/>
              </a:rPr>
            </a:br>
            <a:r>
              <a:rPr lang="it-IT" altLang="it-IT" sz="900" noProof="0" dirty="0">
                <a:latin typeface="Arial" panose="020B0604020202020204" pitchFamily="34" charset="0"/>
                <a:cs typeface="Arial" panose="020B0604020202020204" pitchFamily="34" charset="0"/>
              </a:rPr>
              <a:t>Iniziale maiuscola</a:t>
            </a:r>
            <a:br>
              <a:rPr lang="it-IT" altLang="it-IT" sz="900" noProof="0" dirty="0">
                <a:latin typeface="Arial" panose="020B0604020202020204" pitchFamily="34" charset="0"/>
                <a:cs typeface="Arial" panose="020B0604020202020204" pitchFamily="34" charset="0"/>
              </a:rPr>
            </a:br>
            <a:br>
              <a:rPr lang="it-IT" altLang="it-IT" sz="900" noProof="0" dirty="0">
                <a:latin typeface="Arial" panose="020B0604020202020204" pitchFamily="34" charset="0"/>
                <a:cs typeface="Arial" panose="020B0604020202020204" pitchFamily="34" charset="0"/>
              </a:rPr>
            </a:br>
            <a:r>
              <a:rPr lang="it-IT" altLang="it-IT" sz="900" b="1" noProof="0" dirty="0">
                <a:latin typeface="Arial" panose="020B0604020202020204" pitchFamily="34" charset="0"/>
                <a:cs typeface="Arial" panose="020B0604020202020204" pitchFamily="34" charset="0"/>
              </a:rPr>
              <a:t>Slide di contenuto</a:t>
            </a:r>
          </a:p>
          <a:p>
            <a:pPr algn="l" eaLnBrk="1" hangingPunct="1">
              <a:lnSpc>
                <a:spcPct val="90000"/>
              </a:lnSpc>
              <a:spcBef>
                <a:spcPct val="20000"/>
              </a:spcBef>
              <a:spcAft>
                <a:spcPct val="20000"/>
              </a:spcAft>
              <a:defRPr/>
            </a:pPr>
            <a:r>
              <a:rPr lang="it-IT" altLang="it-IT" sz="900" noProof="0" dirty="0">
                <a:latin typeface="Arial" panose="020B0604020202020204" pitchFamily="34" charset="0"/>
                <a:cs typeface="Arial" panose="020B0604020202020204" pitchFamily="34" charset="0"/>
              </a:rPr>
              <a:t>Titolo, </a:t>
            </a:r>
            <a:r>
              <a:rPr lang="it-IT" altLang="it-IT" sz="900" b="1" noProof="0" dirty="0">
                <a:solidFill>
                  <a:srgbClr val="007D34"/>
                </a:solidFill>
                <a:latin typeface="Arial" panose="020B0604020202020204" pitchFamily="34" charset="0"/>
                <a:cs typeface="Arial" panose="020B0604020202020204" pitchFamily="34" charset="0"/>
              </a:rPr>
              <a:t>VERDE TOR VERGATA </a:t>
            </a:r>
            <a:r>
              <a:rPr lang="it-IT" altLang="it-IT" sz="900" noProof="0" dirty="0">
                <a:latin typeface="Arial" panose="020B0604020202020204" pitchFamily="34" charset="0"/>
                <a:cs typeface="Arial" panose="020B0604020202020204" pitchFamily="34" charset="0"/>
              </a:rPr>
              <a:t>: corpo 36</a:t>
            </a:r>
            <a:br>
              <a:rPr lang="it-IT" altLang="it-IT" sz="900" noProof="0" dirty="0">
                <a:latin typeface="Arial" panose="020B0604020202020204" pitchFamily="34" charset="0"/>
                <a:cs typeface="Arial" panose="020B0604020202020204" pitchFamily="34" charset="0"/>
              </a:rPr>
            </a:br>
            <a:r>
              <a:rPr lang="it-IT" altLang="it-IT" sz="900" noProof="0" dirty="0">
                <a:latin typeface="Arial" panose="020B0604020202020204" pitchFamily="34" charset="0"/>
                <a:cs typeface="Arial" panose="020B0604020202020204" pitchFamily="34" charset="0"/>
              </a:rPr>
              <a:t>Iniziale maiuscola, allineato a sinistra</a:t>
            </a:r>
            <a:endParaRPr lang="it-IT" altLang="it-IT" sz="900" b="0" noProof="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90000"/>
              </a:lnSpc>
              <a:spcBef>
                <a:spcPct val="20000"/>
              </a:spcBef>
              <a:spcAft>
                <a:spcPct val="20000"/>
              </a:spcAft>
              <a:buClrTx/>
              <a:buSzTx/>
              <a:buFontTx/>
              <a:buNone/>
              <a:tabLst/>
              <a:defRPr/>
            </a:pPr>
            <a:r>
              <a:rPr lang="it-IT" altLang="it-IT" sz="900" noProof="0" dirty="0">
                <a:latin typeface="Arial" panose="020B0604020202020204" pitchFamily="34" charset="0"/>
                <a:cs typeface="Arial" panose="020B0604020202020204" pitchFamily="34" charset="0"/>
              </a:rPr>
              <a:t>Testo, </a:t>
            </a:r>
            <a:r>
              <a:rPr lang="it-IT" altLang="it-IT" sz="900" b="1" noProof="0" dirty="0">
                <a:solidFill>
                  <a:schemeClr val="tx1"/>
                </a:solidFill>
                <a:latin typeface="Arial" panose="020B0604020202020204" pitchFamily="34" charset="0"/>
                <a:cs typeface="Arial" panose="020B0604020202020204" pitchFamily="34" charset="0"/>
              </a:rPr>
              <a:t>NERO</a:t>
            </a:r>
            <a:r>
              <a:rPr lang="it-IT" altLang="it-IT" sz="900" b="1" noProof="0" dirty="0">
                <a:latin typeface="Arial" panose="020B0604020202020204" pitchFamily="34" charset="0"/>
                <a:cs typeface="Arial" panose="020B0604020202020204" pitchFamily="34" charset="0"/>
              </a:rPr>
              <a:t>:</a:t>
            </a:r>
            <a:r>
              <a:rPr lang="it-IT" altLang="it-IT" sz="900" noProof="0" dirty="0">
                <a:latin typeface="Arial" panose="020B0604020202020204" pitchFamily="34" charset="0"/>
                <a:cs typeface="Arial" panose="020B0604020202020204" pitchFamily="34" charset="0"/>
              </a:rPr>
              <a:t> corpo 20 </a:t>
            </a:r>
            <a:br>
              <a:rPr lang="it-IT" altLang="it-IT" sz="900" noProof="0" dirty="0">
                <a:latin typeface="Arial" panose="020B0604020202020204" pitchFamily="34" charset="0"/>
                <a:cs typeface="Arial" panose="020B0604020202020204" pitchFamily="34" charset="0"/>
              </a:rPr>
            </a:br>
            <a:r>
              <a:rPr lang="it-IT" altLang="it-IT" sz="900" noProof="0" dirty="0">
                <a:latin typeface="Arial" panose="020B0604020202020204" pitchFamily="34" charset="0"/>
                <a:cs typeface="Arial" panose="020B0604020202020204" pitchFamily="34" charset="0"/>
              </a:rPr>
              <a:t>Iniziale maiuscola, allineato a sinistra</a:t>
            </a:r>
            <a:endParaRPr lang="it-IT" altLang="it-IT" sz="900" b="1" noProof="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90000"/>
              </a:lnSpc>
              <a:spcBef>
                <a:spcPct val="20000"/>
              </a:spcBef>
              <a:spcAft>
                <a:spcPct val="20000"/>
              </a:spcAft>
              <a:buClrTx/>
              <a:buSzTx/>
              <a:buFontTx/>
              <a:buNone/>
              <a:tabLst/>
              <a:defRPr/>
            </a:pPr>
            <a:r>
              <a:rPr lang="it-IT" altLang="it-IT" sz="900" noProof="0" dirty="0">
                <a:latin typeface="Arial" panose="020B0604020202020204" pitchFamily="34" charset="0"/>
                <a:cs typeface="Arial" panose="020B0604020202020204" pitchFamily="34" charset="0"/>
              </a:rPr>
              <a:t>Piè pagina </a:t>
            </a:r>
            <a:r>
              <a:rPr lang="it-IT" altLang="it-IT" sz="900" b="1" noProof="0" dirty="0">
                <a:solidFill>
                  <a:srgbClr val="898989"/>
                </a:solidFill>
                <a:latin typeface="Arial" panose="020B0604020202020204" pitchFamily="34" charset="0"/>
                <a:cs typeface="Arial" panose="020B0604020202020204" pitchFamily="34" charset="0"/>
              </a:rPr>
              <a:t>GRIGIO</a:t>
            </a:r>
            <a:r>
              <a:rPr lang="it-IT" altLang="it-IT" sz="900" b="1" noProof="0" dirty="0">
                <a:latin typeface="Arial" panose="020B0604020202020204" pitchFamily="34" charset="0"/>
                <a:cs typeface="Arial" panose="020B0604020202020204" pitchFamily="34" charset="0"/>
              </a:rPr>
              <a:t>:</a:t>
            </a:r>
            <a:r>
              <a:rPr lang="it-IT" altLang="it-IT" sz="900" noProof="0" dirty="0">
                <a:latin typeface="Arial" panose="020B0604020202020204" pitchFamily="34" charset="0"/>
                <a:cs typeface="Arial" panose="020B0604020202020204" pitchFamily="34" charset="0"/>
              </a:rPr>
              <a:t> corpo 9 </a:t>
            </a:r>
            <a:br>
              <a:rPr lang="it-IT" altLang="it-IT" sz="900" noProof="0" dirty="0">
                <a:latin typeface="Arial" panose="020B0604020202020204" pitchFamily="34" charset="0"/>
                <a:cs typeface="Arial" panose="020B0604020202020204" pitchFamily="34" charset="0"/>
              </a:rPr>
            </a:br>
            <a:r>
              <a:rPr lang="it-IT" altLang="it-IT" sz="900" noProof="0" dirty="0">
                <a:latin typeface="Arial" panose="020B0604020202020204" pitchFamily="34" charset="0"/>
                <a:cs typeface="Arial" panose="020B0604020202020204" pitchFamily="34" charset="0"/>
              </a:rPr>
              <a:t>Note allineate a destra</a:t>
            </a:r>
            <a:br>
              <a:rPr lang="it-IT" altLang="it-IT" sz="900" noProof="0" dirty="0">
                <a:latin typeface="Arial" panose="020B0604020202020204" pitchFamily="34" charset="0"/>
                <a:cs typeface="Arial" panose="020B0604020202020204" pitchFamily="34" charset="0"/>
              </a:rPr>
            </a:br>
            <a:br>
              <a:rPr lang="it-IT" altLang="it-IT" sz="900" noProof="0" dirty="0">
                <a:latin typeface="Arial" panose="020B0604020202020204" pitchFamily="34" charset="0"/>
                <a:cs typeface="Arial" panose="020B0604020202020204" pitchFamily="34" charset="0"/>
              </a:rPr>
            </a:br>
            <a:r>
              <a:rPr lang="it-IT" altLang="it-IT" sz="900" b="1" noProof="0" dirty="0">
                <a:latin typeface="Arial" panose="020B0604020202020204" pitchFamily="34" charset="0"/>
                <a:cs typeface="Arial" panose="020B0604020202020204" pitchFamily="34" charset="0"/>
              </a:rPr>
              <a:t>Separatore di sezione</a:t>
            </a:r>
          </a:p>
          <a:p>
            <a:pPr algn="l" eaLnBrk="1" hangingPunct="1">
              <a:lnSpc>
                <a:spcPct val="90000"/>
              </a:lnSpc>
              <a:spcBef>
                <a:spcPct val="20000"/>
              </a:spcBef>
              <a:spcAft>
                <a:spcPct val="20000"/>
              </a:spcAft>
              <a:defRPr/>
            </a:pPr>
            <a:r>
              <a:rPr lang="it-IT" altLang="it-IT" sz="900" noProof="0" dirty="0">
                <a:latin typeface="Arial" panose="020B0604020202020204" pitchFamily="34" charset="0"/>
                <a:cs typeface="Arial" panose="020B0604020202020204" pitchFamily="34" charset="0"/>
              </a:rPr>
              <a:t>Titolo, </a:t>
            </a:r>
            <a:r>
              <a:rPr lang="it-IT" altLang="it-IT" sz="900" b="1" noProof="0" dirty="0">
                <a:solidFill>
                  <a:srgbClr val="007D34"/>
                </a:solidFill>
                <a:latin typeface="Arial" panose="020B0604020202020204" pitchFamily="34" charset="0"/>
                <a:cs typeface="Arial" panose="020B0604020202020204" pitchFamily="34" charset="0"/>
              </a:rPr>
              <a:t>VERDE TOR VERGATA </a:t>
            </a:r>
            <a:r>
              <a:rPr lang="it-IT" altLang="it-IT" sz="900" noProof="0" dirty="0">
                <a:latin typeface="Arial" panose="020B0604020202020204" pitchFamily="34" charset="0"/>
                <a:cs typeface="Arial" panose="020B0604020202020204" pitchFamily="34" charset="0"/>
              </a:rPr>
              <a:t>: corpo 36</a:t>
            </a:r>
            <a:br>
              <a:rPr lang="it-IT" altLang="it-IT" sz="900" noProof="0" dirty="0">
                <a:latin typeface="Arial" panose="020B0604020202020204" pitchFamily="34" charset="0"/>
                <a:cs typeface="Arial" panose="020B0604020202020204" pitchFamily="34" charset="0"/>
              </a:rPr>
            </a:br>
            <a:r>
              <a:rPr lang="it-IT" altLang="it-IT" sz="900" noProof="0" dirty="0">
                <a:latin typeface="Arial" panose="020B0604020202020204" pitchFamily="34" charset="0"/>
                <a:cs typeface="Arial" panose="020B0604020202020204" pitchFamily="34" charset="0"/>
              </a:rPr>
              <a:t>Iniziale maiuscola, allineato a sinistra</a:t>
            </a:r>
            <a:endParaRPr lang="it-IT" altLang="it-IT" sz="900" b="0" noProof="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90000"/>
              </a:lnSpc>
              <a:spcBef>
                <a:spcPct val="20000"/>
              </a:spcBef>
              <a:spcAft>
                <a:spcPct val="20000"/>
              </a:spcAft>
              <a:buClrTx/>
              <a:buSzTx/>
              <a:buFontTx/>
              <a:buNone/>
              <a:tabLst/>
              <a:defRPr/>
            </a:pPr>
            <a:r>
              <a:rPr lang="it-IT" altLang="it-IT" sz="900" noProof="0" dirty="0">
                <a:latin typeface="Arial" panose="020B0604020202020204" pitchFamily="34" charset="0"/>
                <a:cs typeface="Arial" panose="020B0604020202020204" pitchFamily="34" charset="0"/>
              </a:rPr>
              <a:t>Sottotitolo, </a:t>
            </a:r>
            <a:r>
              <a:rPr lang="it-IT" altLang="it-IT" sz="900" b="1" noProof="0" dirty="0">
                <a:solidFill>
                  <a:srgbClr val="7F7F7F"/>
                </a:solidFill>
                <a:latin typeface="Arial" panose="020B0604020202020204" pitchFamily="34" charset="0"/>
                <a:cs typeface="Arial" panose="020B0604020202020204" pitchFamily="34" charset="0"/>
              </a:rPr>
              <a:t>GRIGIO:</a:t>
            </a:r>
            <a:r>
              <a:rPr lang="it-IT" altLang="it-IT" sz="900" noProof="0" dirty="0">
                <a:latin typeface="Arial" panose="020B0604020202020204" pitchFamily="34" charset="0"/>
                <a:cs typeface="Arial" panose="020B0604020202020204" pitchFamily="34" charset="0"/>
              </a:rPr>
              <a:t> corpo 18 </a:t>
            </a:r>
            <a:br>
              <a:rPr lang="it-IT" altLang="it-IT" sz="900" noProof="0" dirty="0">
                <a:latin typeface="Arial" panose="020B0604020202020204" pitchFamily="34" charset="0"/>
                <a:cs typeface="Arial" panose="020B0604020202020204" pitchFamily="34" charset="0"/>
              </a:rPr>
            </a:br>
            <a:r>
              <a:rPr lang="it-IT" altLang="it-IT" sz="900" noProof="0" dirty="0">
                <a:latin typeface="Arial" panose="020B0604020202020204" pitchFamily="34" charset="0"/>
                <a:cs typeface="Arial" panose="020B0604020202020204" pitchFamily="34" charset="0"/>
              </a:rPr>
              <a:t>Iniziale maiuscola</a:t>
            </a:r>
          </a:p>
          <a:p>
            <a:pPr marL="0" marR="0" lvl="0" indent="0" algn="l" defTabSz="457200" rtl="0" eaLnBrk="1" fontAlgn="auto" latinLnBrk="0" hangingPunct="1">
              <a:lnSpc>
                <a:spcPct val="90000"/>
              </a:lnSpc>
              <a:spcBef>
                <a:spcPct val="20000"/>
              </a:spcBef>
              <a:spcAft>
                <a:spcPct val="20000"/>
              </a:spcAft>
              <a:buClrTx/>
              <a:buSzTx/>
              <a:buFontTx/>
              <a:buNone/>
              <a:tabLst/>
              <a:defRPr/>
            </a:pPr>
            <a:r>
              <a:rPr lang="it-IT" altLang="it-IT" sz="900" noProof="0" dirty="0">
                <a:latin typeface="Arial" panose="020B0604020202020204" pitchFamily="34" charset="0"/>
                <a:cs typeface="Arial" panose="020B0604020202020204" pitchFamily="34" charset="0"/>
              </a:rPr>
              <a:t>Piè pagina </a:t>
            </a:r>
            <a:r>
              <a:rPr lang="it-IT" altLang="it-IT" sz="900" b="1" noProof="0" dirty="0">
                <a:solidFill>
                  <a:srgbClr val="898989"/>
                </a:solidFill>
                <a:latin typeface="Arial" panose="020B0604020202020204" pitchFamily="34" charset="0"/>
                <a:cs typeface="Arial" panose="020B0604020202020204" pitchFamily="34" charset="0"/>
              </a:rPr>
              <a:t>GRIGIO</a:t>
            </a:r>
            <a:r>
              <a:rPr lang="it-IT" altLang="it-IT" sz="900" b="1" noProof="0" dirty="0">
                <a:latin typeface="Arial" panose="020B0604020202020204" pitchFamily="34" charset="0"/>
                <a:cs typeface="Arial" panose="020B0604020202020204" pitchFamily="34" charset="0"/>
              </a:rPr>
              <a:t>:</a:t>
            </a:r>
            <a:r>
              <a:rPr lang="it-IT" altLang="it-IT" sz="900" noProof="0" dirty="0">
                <a:latin typeface="Arial" panose="020B0604020202020204" pitchFamily="34" charset="0"/>
                <a:cs typeface="Arial" panose="020B0604020202020204" pitchFamily="34" charset="0"/>
              </a:rPr>
              <a:t> corpo 9 </a:t>
            </a:r>
            <a:br>
              <a:rPr lang="it-IT" altLang="it-IT" sz="900" noProof="0" dirty="0">
                <a:latin typeface="Arial" panose="020B0604020202020204" pitchFamily="34" charset="0"/>
                <a:cs typeface="Arial" panose="020B0604020202020204" pitchFamily="34" charset="0"/>
              </a:rPr>
            </a:br>
            <a:r>
              <a:rPr lang="it-IT" altLang="it-IT" sz="900" noProof="0" dirty="0">
                <a:latin typeface="Arial" panose="020B0604020202020204" pitchFamily="34" charset="0"/>
                <a:cs typeface="Arial" panose="020B0604020202020204" pitchFamily="34" charset="0"/>
              </a:rPr>
              <a:t>Note allineate a destra</a:t>
            </a:r>
          </a:p>
        </p:txBody>
      </p:sp>
      <p:sp>
        <p:nvSpPr>
          <p:cNvPr id="2" name="Segnaposto titolo 1">
            <a:extLst>
              <a:ext uri="{FF2B5EF4-FFF2-40B4-BE49-F238E27FC236}">
                <a16:creationId xmlns:a16="http://schemas.microsoft.com/office/drawing/2014/main" id="{0B237DD8-AB42-4727-B5A5-641CAE81AF91}"/>
              </a:ext>
            </a:extLst>
          </p:cNvPr>
          <p:cNvSpPr>
            <a:spLocks noGrp="1"/>
          </p:cNvSpPr>
          <p:nvPr>
            <p:ph type="title"/>
          </p:nvPr>
        </p:nvSpPr>
        <p:spPr>
          <a:xfrm>
            <a:off x="320312" y="314744"/>
            <a:ext cx="11752927" cy="926493"/>
          </a:xfrm>
          <a:prstGeom prst="rect">
            <a:avLst/>
          </a:prstGeom>
        </p:spPr>
        <p:txBody>
          <a:bodyPr vert="horz" lIns="91440" tIns="45720" rIns="91440" bIns="45720" rtlCol="0" anchor="b">
            <a:normAutofit/>
          </a:bodyPr>
          <a:lstStyle/>
          <a:p>
            <a:r>
              <a:rPr lang="it-IT" noProof="1"/>
              <a:t>Titolo slide, iniziale maiuscola</a:t>
            </a:r>
          </a:p>
        </p:txBody>
      </p:sp>
      <p:sp>
        <p:nvSpPr>
          <p:cNvPr id="4" name="Segnaposto data 3">
            <a:extLst>
              <a:ext uri="{FF2B5EF4-FFF2-40B4-BE49-F238E27FC236}">
                <a16:creationId xmlns:a16="http://schemas.microsoft.com/office/drawing/2014/main" id="{51654FB1-1B2B-4523-8EC4-AF5994DC6AD6}"/>
              </a:ext>
            </a:extLst>
          </p:cNvPr>
          <p:cNvSpPr>
            <a:spLocks noGrp="1"/>
          </p:cNvSpPr>
          <p:nvPr>
            <p:ph type="dt" sz="half" idx="2"/>
          </p:nvPr>
        </p:nvSpPr>
        <p:spPr>
          <a:xfrm>
            <a:off x="290501" y="6494469"/>
            <a:ext cx="2743200" cy="365125"/>
          </a:xfrm>
          <a:prstGeom prst="rect">
            <a:avLst/>
          </a:prstGeom>
        </p:spPr>
        <p:txBody>
          <a:bodyPr vert="horz" lIns="91440" tIns="45720" rIns="91440" bIns="45720" rtlCol="0" anchor="ctr"/>
          <a:lstStyle>
            <a:lvl1pPr algn="l">
              <a:defRPr sz="900">
                <a:solidFill>
                  <a:srgbClr val="898989"/>
                </a:solidFill>
                <a:latin typeface="Arial" panose="020B0604020202020204" pitchFamily="34" charset="0"/>
                <a:cs typeface="Arial" panose="020B0604020202020204" pitchFamily="34" charset="0"/>
              </a:defRPr>
            </a:lvl1pPr>
          </a:lstStyle>
          <a:p>
            <a:endParaRPr lang="it-IT" dirty="0"/>
          </a:p>
        </p:txBody>
      </p:sp>
      <p:sp>
        <p:nvSpPr>
          <p:cNvPr id="5" name="Segnaposto piè di pagina 4">
            <a:extLst>
              <a:ext uri="{FF2B5EF4-FFF2-40B4-BE49-F238E27FC236}">
                <a16:creationId xmlns:a16="http://schemas.microsoft.com/office/drawing/2014/main" id="{393C0C68-300B-4A9E-A840-068AD62D433B}"/>
              </a:ext>
            </a:extLst>
          </p:cNvPr>
          <p:cNvSpPr>
            <a:spLocks noGrp="1"/>
          </p:cNvSpPr>
          <p:nvPr>
            <p:ph type="ftr" sz="quarter" idx="3"/>
          </p:nvPr>
        </p:nvSpPr>
        <p:spPr>
          <a:xfrm>
            <a:off x="4038600" y="6494469"/>
            <a:ext cx="4114800" cy="365125"/>
          </a:xfrm>
          <a:prstGeom prst="rect">
            <a:avLst/>
          </a:prstGeom>
        </p:spPr>
        <p:txBody>
          <a:bodyPr vert="horz" lIns="91440" tIns="45720" rIns="91440" bIns="45720" rtlCol="0" anchor="ctr"/>
          <a:lstStyle>
            <a:lvl1pPr algn="ctr">
              <a:defRPr sz="900">
                <a:solidFill>
                  <a:srgbClr val="898989"/>
                </a:solidFill>
                <a:latin typeface="Arial" panose="020B0604020202020204" pitchFamily="34" charset="0"/>
                <a:cs typeface="Arial" panose="020B0604020202020204" pitchFamily="34" charset="0"/>
              </a:defRPr>
            </a:lvl1pPr>
          </a:lstStyle>
          <a:p>
            <a:endParaRPr lang="it-IT" dirty="0"/>
          </a:p>
        </p:txBody>
      </p:sp>
      <p:sp>
        <p:nvSpPr>
          <p:cNvPr id="6" name="Segnaposto numero diapositiva 5">
            <a:extLst>
              <a:ext uri="{FF2B5EF4-FFF2-40B4-BE49-F238E27FC236}">
                <a16:creationId xmlns:a16="http://schemas.microsoft.com/office/drawing/2014/main" id="{D4EF45B2-2BE5-4BDC-A13A-D8A97C0CA829}"/>
              </a:ext>
            </a:extLst>
          </p:cNvPr>
          <p:cNvSpPr>
            <a:spLocks noGrp="1"/>
          </p:cNvSpPr>
          <p:nvPr>
            <p:ph type="sldNum" sz="quarter" idx="4"/>
          </p:nvPr>
        </p:nvSpPr>
        <p:spPr>
          <a:xfrm>
            <a:off x="9182108" y="6494469"/>
            <a:ext cx="2743200" cy="365125"/>
          </a:xfrm>
          <a:prstGeom prst="rect">
            <a:avLst/>
          </a:prstGeom>
        </p:spPr>
        <p:txBody>
          <a:bodyPr vert="horz" lIns="91440" tIns="45720" rIns="91440" bIns="45720" rtlCol="0" anchor="ctr"/>
          <a:lstStyle>
            <a:lvl1pPr algn="r">
              <a:defRPr sz="900">
                <a:solidFill>
                  <a:srgbClr val="898989"/>
                </a:solidFill>
                <a:latin typeface="Arial" panose="020B0604020202020204" pitchFamily="34" charset="0"/>
                <a:cs typeface="Arial" panose="020B0604020202020204" pitchFamily="34" charset="0"/>
              </a:defRPr>
            </a:lvl1pPr>
          </a:lstStyle>
          <a:p>
            <a:fld id="{2E85A994-D622-47C4-BBB7-EA543E9BA793}" type="slidenum">
              <a:rPr lang="en-GB" smtClean="0"/>
              <a:pPr/>
              <a:t>‹N›</a:t>
            </a:fld>
            <a:endParaRPr lang="en-GB"/>
          </a:p>
        </p:txBody>
      </p:sp>
      <p:sp>
        <p:nvSpPr>
          <p:cNvPr id="13" name="Rettangolo 12">
            <a:extLst>
              <a:ext uri="{FF2B5EF4-FFF2-40B4-BE49-F238E27FC236}">
                <a16:creationId xmlns:a16="http://schemas.microsoft.com/office/drawing/2014/main" id="{E8CD2E83-C4AC-4B8F-E456-2395EA48143D}"/>
              </a:ext>
            </a:extLst>
          </p:cNvPr>
          <p:cNvSpPr/>
          <p:nvPr userDrawn="1"/>
        </p:nvSpPr>
        <p:spPr>
          <a:xfrm>
            <a:off x="-2454354" y="1437071"/>
            <a:ext cx="185737" cy="176213"/>
          </a:xfrm>
          <a:prstGeom prst="rect">
            <a:avLst/>
          </a:prstGeom>
          <a:solidFill>
            <a:srgbClr val="ED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4" name="Rettangolo 13">
            <a:extLst>
              <a:ext uri="{FF2B5EF4-FFF2-40B4-BE49-F238E27FC236}">
                <a16:creationId xmlns:a16="http://schemas.microsoft.com/office/drawing/2014/main" id="{3E838E11-BA94-3B3E-5FC4-D218A010BD17}"/>
              </a:ext>
            </a:extLst>
          </p:cNvPr>
          <p:cNvSpPr/>
          <p:nvPr userDrawn="1"/>
        </p:nvSpPr>
        <p:spPr>
          <a:xfrm>
            <a:off x="-2454354" y="1766586"/>
            <a:ext cx="185737" cy="176213"/>
          </a:xfrm>
          <a:prstGeom prst="rect">
            <a:avLst/>
          </a:prstGeom>
          <a:solidFill>
            <a:srgbClr val="96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5" name="Rettangolo 14">
            <a:extLst>
              <a:ext uri="{FF2B5EF4-FFF2-40B4-BE49-F238E27FC236}">
                <a16:creationId xmlns:a16="http://schemas.microsoft.com/office/drawing/2014/main" id="{4FB06648-DE8B-D73A-C816-48EBC4A6ADBB}"/>
              </a:ext>
            </a:extLst>
          </p:cNvPr>
          <p:cNvSpPr/>
          <p:nvPr userDrawn="1"/>
        </p:nvSpPr>
        <p:spPr>
          <a:xfrm>
            <a:off x="-2454354" y="2096101"/>
            <a:ext cx="185737" cy="1762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1" name="Rettangolo 20">
            <a:extLst>
              <a:ext uri="{FF2B5EF4-FFF2-40B4-BE49-F238E27FC236}">
                <a16:creationId xmlns:a16="http://schemas.microsoft.com/office/drawing/2014/main" id="{EC4B6C0A-E016-4175-4017-0FF3567E8C77}"/>
              </a:ext>
            </a:extLst>
          </p:cNvPr>
          <p:cNvSpPr/>
          <p:nvPr userDrawn="1"/>
        </p:nvSpPr>
        <p:spPr>
          <a:xfrm>
            <a:off x="-1381492" y="1437071"/>
            <a:ext cx="185737" cy="176213"/>
          </a:xfrm>
          <a:prstGeom prst="rect">
            <a:avLst/>
          </a:prstGeom>
          <a:solidFill>
            <a:srgbClr val="23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ttangolo 21">
            <a:extLst>
              <a:ext uri="{FF2B5EF4-FFF2-40B4-BE49-F238E27FC236}">
                <a16:creationId xmlns:a16="http://schemas.microsoft.com/office/drawing/2014/main" id="{AE255BF4-5586-EFC1-128A-FCE0930EB64C}"/>
              </a:ext>
            </a:extLst>
          </p:cNvPr>
          <p:cNvSpPr/>
          <p:nvPr userDrawn="1"/>
        </p:nvSpPr>
        <p:spPr>
          <a:xfrm>
            <a:off x="-1381492" y="1766586"/>
            <a:ext cx="185737" cy="176213"/>
          </a:xfrm>
          <a:prstGeom prst="rect">
            <a:avLst/>
          </a:prstGeom>
          <a:solidFill>
            <a:srgbClr val="CB87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3" name="Rettangolo 22">
            <a:extLst>
              <a:ext uri="{FF2B5EF4-FFF2-40B4-BE49-F238E27FC236}">
                <a16:creationId xmlns:a16="http://schemas.microsoft.com/office/drawing/2014/main" id="{D05A80B9-920B-604D-3AAD-EBC8EE9AFE9E}"/>
              </a:ext>
            </a:extLst>
          </p:cNvPr>
          <p:cNvSpPr/>
          <p:nvPr userDrawn="1"/>
        </p:nvSpPr>
        <p:spPr>
          <a:xfrm>
            <a:off x="-1381492" y="2096101"/>
            <a:ext cx="185737" cy="176213"/>
          </a:xfrm>
          <a:prstGeom prst="rect">
            <a:avLst/>
          </a:prstGeom>
          <a:solidFill>
            <a:srgbClr val="79C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4" name="Rectangle 112">
            <a:extLst>
              <a:ext uri="{FF2B5EF4-FFF2-40B4-BE49-F238E27FC236}">
                <a16:creationId xmlns:a16="http://schemas.microsoft.com/office/drawing/2014/main" id="{1EFFC4CE-0356-333F-532B-E42DF6D8110C}"/>
              </a:ext>
            </a:extLst>
          </p:cNvPr>
          <p:cNvSpPr>
            <a:spLocks noChangeArrowheads="1"/>
          </p:cNvSpPr>
          <p:nvPr userDrawn="1"/>
        </p:nvSpPr>
        <p:spPr bwMode="auto">
          <a:xfrm>
            <a:off x="-2218971" y="1420654"/>
            <a:ext cx="999831"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algn="l" eaLnBrk="1" hangingPunct="1">
              <a:lnSpc>
                <a:spcPct val="90000"/>
              </a:lnSpc>
              <a:spcBef>
                <a:spcPts val="0"/>
              </a:spcBef>
              <a:spcAft>
                <a:spcPts val="0"/>
              </a:spcAft>
              <a:defRPr/>
            </a:pPr>
            <a:r>
              <a:rPr lang="it-IT" altLang="it-IT" sz="900" noProof="0" dirty="0">
                <a:latin typeface="Arial" panose="020B0604020202020204" pitchFamily="34" charset="0"/>
                <a:cs typeface="Arial" panose="020B0604020202020204" pitchFamily="34" charset="0"/>
              </a:rPr>
              <a:t>MEDICINA</a:t>
            </a:r>
          </a:p>
          <a:p>
            <a:pPr algn="l" eaLnBrk="1" hangingPunct="1">
              <a:lnSpc>
                <a:spcPct val="90000"/>
              </a:lnSpc>
              <a:spcBef>
                <a:spcPts val="0"/>
              </a:spcBef>
              <a:spcAft>
                <a:spcPts val="0"/>
              </a:spcAft>
              <a:defRPr/>
            </a:pPr>
            <a:r>
              <a:rPr lang="it-IT" altLang="it-IT" sz="900" noProof="0" dirty="0">
                <a:latin typeface="Arial" panose="020B0604020202020204" pitchFamily="34" charset="0"/>
                <a:cs typeface="Arial" panose="020B0604020202020204" pitchFamily="34" charset="0"/>
              </a:rPr>
              <a:t>RGB 237,33,39</a:t>
            </a:r>
          </a:p>
        </p:txBody>
      </p:sp>
      <p:sp>
        <p:nvSpPr>
          <p:cNvPr id="25" name="Rectangle 112">
            <a:extLst>
              <a:ext uri="{FF2B5EF4-FFF2-40B4-BE49-F238E27FC236}">
                <a16:creationId xmlns:a16="http://schemas.microsoft.com/office/drawing/2014/main" id="{E6473F2D-EEF1-DAA0-A5A9-03ED9884934B}"/>
              </a:ext>
            </a:extLst>
          </p:cNvPr>
          <p:cNvSpPr>
            <a:spLocks noChangeArrowheads="1"/>
          </p:cNvSpPr>
          <p:nvPr userDrawn="1"/>
        </p:nvSpPr>
        <p:spPr bwMode="auto">
          <a:xfrm>
            <a:off x="-2218971" y="1755177"/>
            <a:ext cx="999831"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ECONOMIA</a:t>
            </a:r>
            <a:endParaRPr lang="it-IT" altLang="it-IT" sz="900" noProof="0" dirty="0">
              <a:latin typeface="Arial" panose="020B0604020202020204" pitchFamily="34" charset="0"/>
              <a:cs typeface="Arial" panose="020B0604020202020204" pitchFamily="34" charset="0"/>
            </a:endParaRPr>
          </a:p>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RGB 150,26,58</a:t>
            </a:r>
            <a:endParaRPr lang="it-IT" altLang="it-IT" sz="900" noProof="0" dirty="0">
              <a:latin typeface="Arial" panose="020B0604020202020204" pitchFamily="34" charset="0"/>
              <a:cs typeface="Arial" panose="020B0604020202020204" pitchFamily="34" charset="0"/>
            </a:endParaRPr>
          </a:p>
        </p:txBody>
      </p:sp>
      <p:sp>
        <p:nvSpPr>
          <p:cNvPr id="26" name="Rectangle 112">
            <a:extLst>
              <a:ext uri="{FF2B5EF4-FFF2-40B4-BE49-F238E27FC236}">
                <a16:creationId xmlns:a16="http://schemas.microsoft.com/office/drawing/2014/main" id="{6BCC4544-4D16-0247-C90E-EC8817ADF979}"/>
              </a:ext>
            </a:extLst>
          </p:cNvPr>
          <p:cNvSpPr>
            <a:spLocks noChangeArrowheads="1"/>
          </p:cNvSpPr>
          <p:nvPr userDrawn="1"/>
        </p:nvSpPr>
        <p:spPr bwMode="auto">
          <a:xfrm>
            <a:off x="-2218971" y="2089700"/>
            <a:ext cx="999831"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INGEGNERIA</a:t>
            </a:r>
          </a:p>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RGB 0, 0, 0</a:t>
            </a:r>
            <a:endParaRPr lang="it-IT" altLang="it-IT" sz="900" noProof="0" dirty="0">
              <a:latin typeface="Arial" panose="020B0604020202020204" pitchFamily="34" charset="0"/>
              <a:cs typeface="Arial" panose="020B0604020202020204" pitchFamily="34" charset="0"/>
            </a:endParaRPr>
          </a:p>
        </p:txBody>
      </p:sp>
      <p:sp>
        <p:nvSpPr>
          <p:cNvPr id="27" name="Rectangle 112">
            <a:extLst>
              <a:ext uri="{FF2B5EF4-FFF2-40B4-BE49-F238E27FC236}">
                <a16:creationId xmlns:a16="http://schemas.microsoft.com/office/drawing/2014/main" id="{ABDF39C8-792F-A952-3152-A0694263BE84}"/>
              </a:ext>
            </a:extLst>
          </p:cNvPr>
          <p:cNvSpPr>
            <a:spLocks noChangeArrowheads="1"/>
          </p:cNvSpPr>
          <p:nvPr userDrawn="1"/>
        </p:nvSpPr>
        <p:spPr bwMode="auto">
          <a:xfrm>
            <a:off x="-1151167" y="1420654"/>
            <a:ext cx="1063786"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GIURISPRUDENZA</a:t>
            </a:r>
          </a:p>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RGB 35,73,139</a:t>
            </a:r>
            <a:endParaRPr lang="it-IT" altLang="it-IT" sz="900" noProof="0" dirty="0">
              <a:latin typeface="Arial" panose="020B0604020202020204" pitchFamily="34" charset="0"/>
              <a:cs typeface="Arial" panose="020B0604020202020204" pitchFamily="34" charset="0"/>
            </a:endParaRPr>
          </a:p>
        </p:txBody>
      </p:sp>
      <p:sp>
        <p:nvSpPr>
          <p:cNvPr id="28" name="Rectangle 112">
            <a:extLst>
              <a:ext uri="{FF2B5EF4-FFF2-40B4-BE49-F238E27FC236}">
                <a16:creationId xmlns:a16="http://schemas.microsoft.com/office/drawing/2014/main" id="{52D45312-9748-7C0A-AC9B-C346984E7C93}"/>
              </a:ext>
            </a:extLst>
          </p:cNvPr>
          <p:cNvSpPr>
            <a:spLocks noChangeArrowheads="1"/>
          </p:cNvSpPr>
          <p:nvPr userDrawn="1"/>
        </p:nvSpPr>
        <p:spPr bwMode="auto">
          <a:xfrm>
            <a:off x="-1151167" y="1755177"/>
            <a:ext cx="1094385"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LETTERE</a:t>
            </a:r>
          </a:p>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RGB 203,135,186</a:t>
            </a:r>
            <a:endParaRPr lang="it-IT" altLang="it-IT" sz="900" noProof="0" dirty="0">
              <a:latin typeface="Arial" panose="020B0604020202020204" pitchFamily="34" charset="0"/>
              <a:cs typeface="Arial" panose="020B0604020202020204" pitchFamily="34" charset="0"/>
            </a:endParaRPr>
          </a:p>
        </p:txBody>
      </p:sp>
      <p:sp>
        <p:nvSpPr>
          <p:cNvPr id="29" name="Rectangle 112">
            <a:extLst>
              <a:ext uri="{FF2B5EF4-FFF2-40B4-BE49-F238E27FC236}">
                <a16:creationId xmlns:a16="http://schemas.microsoft.com/office/drawing/2014/main" id="{B2AE4D98-AC7A-D9A5-A6A2-9B83BEB59485}"/>
              </a:ext>
            </a:extLst>
          </p:cNvPr>
          <p:cNvSpPr>
            <a:spLocks noChangeArrowheads="1"/>
          </p:cNvSpPr>
          <p:nvPr userDrawn="1"/>
        </p:nvSpPr>
        <p:spPr bwMode="auto">
          <a:xfrm>
            <a:off x="-1151167" y="2089700"/>
            <a:ext cx="999831"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SCIENZE</a:t>
            </a:r>
            <a:endParaRPr lang="it-IT" altLang="it-IT" sz="900" noProof="0" dirty="0">
              <a:latin typeface="Arial" panose="020B0604020202020204" pitchFamily="34" charset="0"/>
              <a:cs typeface="Arial" panose="020B0604020202020204" pitchFamily="34" charset="0"/>
            </a:endParaRPr>
          </a:p>
          <a:p>
            <a:pPr algn="l" eaLnBrk="1" hangingPunct="1">
              <a:lnSpc>
                <a:spcPct val="90000"/>
              </a:lnSpc>
              <a:spcBef>
                <a:spcPts val="0"/>
              </a:spcBef>
              <a:spcAft>
                <a:spcPts val="0"/>
              </a:spcAft>
              <a:defRPr/>
            </a:pPr>
            <a:r>
              <a:rPr lang="it-IT" altLang="it-IT" sz="900" noProof="0">
                <a:latin typeface="Arial" panose="020B0604020202020204" pitchFamily="34" charset="0"/>
                <a:cs typeface="Arial" panose="020B0604020202020204" pitchFamily="34" charset="0"/>
              </a:rPr>
              <a:t>RGB 121,194,90</a:t>
            </a:r>
            <a:endParaRPr lang="it-IT" altLang="it-IT" sz="900" noProof="0" dirty="0">
              <a:latin typeface="Arial" panose="020B0604020202020204" pitchFamily="34" charset="0"/>
              <a:cs typeface="Arial" panose="020B0604020202020204" pitchFamily="34" charset="0"/>
            </a:endParaRPr>
          </a:p>
        </p:txBody>
      </p:sp>
      <p:sp>
        <p:nvSpPr>
          <p:cNvPr id="16" name="Rectangle 111">
            <a:extLst>
              <a:ext uri="{FF2B5EF4-FFF2-40B4-BE49-F238E27FC236}">
                <a16:creationId xmlns:a16="http://schemas.microsoft.com/office/drawing/2014/main" id="{CC0C08EF-29D7-0650-C582-86E39DA6C423}"/>
              </a:ext>
            </a:extLst>
          </p:cNvPr>
          <p:cNvSpPr>
            <a:spLocks noChangeArrowheads="1"/>
          </p:cNvSpPr>
          <p:nvPr userDrawn="1"/>
        </p:nvSpPr>
        <p:spPr bwMode="auto">
          <a:xfrm>
            <a:off x="-2453976" y="2425616"/>
            <a:ext cx="185359" cy="196510"/>
          </a:xfrm>
          <a:prstGeom prst="rect">
            <a:avLst/>
          </a:prstGeom>
          <a:solidFill>
            <a:srgbClr val="898989"/>
          </a:solidFill>
          <a:ln>
            <a:noFill/>
          </a:ln>
        </p:spPr>
        <p:txBody>
          <a:bodyPr wrap="none" anchor="ct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eaLnBrk="1" hangingPunct="1">
              <a:defRPr/>
            </a:pPr>
            <a:endParaRPr lang="it-IT" altLang="it-IT" sz="1800" noProof="0">
              <a:latin typeface="Circe" panose="020B0502020203020203" pitchFamily="34" charset="0"/>
            </a:endParaRPr>
          </a:p>
        </p:txBody>
      </p:sp>
      <p:sp>
        <p:nvSpPr>
          <p:cNvPr id="17" name="Rectangle 106">
            <a:extLst>
              <a:ext uri="{FF2B5EF4-FFF2-40B4-BE49-F238E27FC236}">
                <a16:creationId xmlns:a16="http://schemas.microsoft.com/office/drawing/2014/main" id="{45719105-1E99-8A29-D547-FF9690AC2CDE}"/>
              </a:ext>
            </a:extLst>
          </p:cNvPr>
          <p:cNvSpPr>
            <a:spLocks noChangeArrowheads="1"/>
          </p:cNvSpPr>
          <p:nvPr userDrawn="1"/>
        </p:nvSpPr>
        <p:spPr bwMode="auto">
          <a:xfrm>
            <a:off x="-2199907" y="2424223"/>
            <a:ext cx="2143125"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lvl="0">
              <a:lnSpc>
                <a:spcPct val="90000"/>
              </a:lnSpc>
              <a:spcBef>
                <a:spcPts val="0"/>
              </a:spcBef>
              <a:spcAft>
                <a:spcPts val="0"/>
              </a:spcAft>
            </a:pPr>
            <a:r>
              <a:rPr lang="it-IT" altLang="it-IT" sz="900" noProof="0">
                <a:latin typeface="Arial" panose="020B0604020202020204" pitchFamily="34" charset="0"/>
                <a:ea typeface="MS PGothic" pitchFamily="34" charset="-128"/>
                <a:cs typeface="Arial" panose="020B0604020202020204" pitchFamily="34" charset="0"/>
              </a:rPr>
              <a:t>GRIGIO GRAFICA</a:t>
            </a:r>
            <a:br>
              <a:rPr lang="it-IT" altLang="it-IT" sz="900" noProof="0">
                <a:latin typeface="Arial" panose="020B0604020202020204" pitchFamily="34" charset="0"/>
                <a:ea typeface="MS PGothic" pitchFamily="34" charset="-128"/>
                <a:cs typeface="Arial" panose="020B0604020202020204" pitchFamily="34" charset="0"/>
              </a:rPr>
            </a:br>
            <a:r>
              <a:rPr lang="it-IT" altLang="it-IT" sz="900" noProof="0">
                <a:latin typeface="Arial" panose="020B0604020202020204" pitchFamily="34" charset="0"/>
                <a:ea typeface="MS PGothic" pitchFamily="34" charset="-128"/>
                <a:cs typeface="Arial" panose="020B0604020202020204" pitchFamily="34" charset="0"/>
              </a:rPr>
              <a:t>RGB 127,127,127</a:t>
            </a:r>
            <a:endParaRPr lang="it-IT" altLang="it-IT" sz="900" noProof="0" dirty="0">
              <a:latin typeface="Arial" panose="020B0604020202020204" pitchFamily="34" charset="0"/>
              <a:ea typeface="MS PGothic" pitchFamily="34" charset="-128"/>
              <a:cs typeface="Arial" panose="020B0604020202020204" pitchFamily="34" charset="0"/>
            </a:endParaRPr>
          </a:p>
        </p:txBody>
      </p:sp>
      <p:sp>
        <p:nvSpPr>
          <p:cNvPr id="18" name="Rectangle 111">
            <a:extLst>
              <a:ext uri="{FF2B5EF4-FFF2-40B4-BE49-F238E27FC236}">
                <a16:creationId xmlns:a16="http://schemas.microsoft.com/office/drawing/2014/main" id="{666785DB-059D-FC2C-963B-ADFABA731A8D}"/>
              </a:ext>
            </a:extLst>
          </p:cNvPr>
          <p:cNvSpPr>
            <a:spLocks noChangeArrowheads="1"/>
          </p:cNvSpPr>
          <p:nvPr userDrawn="1"/>
        </p:nvSpPr>
        <p:spPr bwMode="auto">
          <a:xfrm>
            <a:off x="-2454354" y="2775429"/>
            <a:ext cx="185359" cy="196510"/>
          </a:xfrm>
          <a:prstGeom prst="rect">
            <a:avLst/>
          </a:prstGeom>
          <a:solidFill>
            <a:srgbClr val="F08922"/>
          </a:solidFill>
          <a:ln>
            <a:noFill/>
          </a:ln>
        </p:spPr>
        <p:txBody>
          <a:bodyPr wrap="none" anchor="ct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eaLnBrk="1" hangingPunct="1">
              <a:defRPr/>
            </a:pPr>
            <a:endParaRPr lang="it-IT" altLang="it-IT" sz="1800" noProof="0">
              <a:latin typeface="Circe" panose="020B0502020203020203" pitchFamily="34" charset="0"/>
            </a:endParaRPr>
          </a:p>
        </p:txBody>
      </p:sp>
      <p:sp>
        <p:nvSpPr>
          <p:cNvPr id="20" name="Rectangle 106">
            <a:extLst>
              <a:ext uri="{FF2B5EF4-FFF2-40B4-BE49-F238E27FC236}">
                <a16:creationId xmlns:a16="http://schemas.microsoft.com/office/drawing/2014/main" id="{7F765AF5-466A-E30F-67A0-D5E9D2598A60}"/>
              </a:ext>
            </a:extLst>
          </p:cNvPr>
          <p:cNvSpPr>
            <a:spLocks noChangeArrowheads="1"/>
          </p:cNvSpPr>
          <p:nvPr userDrawn="1"/>
        </p:nvSpPr>
        <p:spPr bwMode="auto">
          <a:xfrm>
            <a:off x="-2200285" y="2758746"/>
            <a:ext cx="2143125"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lvl="0">
              <a:lnSpc>
                <a:spcPct val="90000"/>
              </a:lnSpc>
              <a:spcBef>
                <a:spcPts val="0"/>
              </a:spcBef>
              <a:spcAft>
                <a:spcPts val="0"/>
              </a:spcAft>
            </a:pPr>
            <a:r>
              <a:rPr lang="it-IT" altLang="it-IT" sz="900" noProof="0">
                <a:latin typeface="Arial" panose="020B0604020202020204" pitchFamily="34" charset="0"/>
                <a:ea typeface="MS PGothic" pitchFamily="34" charset="-128"/>
                <a:cs typeface="Arial" panose="020B0604020202020204" pitchFamily="34" charset="0"/>
              </a:rPr>
              <a:t>ARANCIONE</a:t>
            </a:r>
            <a:br>
              <a:rPr lang="it-IT" altLang="it-IT" sz="900" noProof="0">
                <a:latin typeface="Arial" panose="020B0604020202020204" pitchFamily="34" charset="0"/>
                <a:ea typeface="MS PGothic" pitchFamily="34" charset="-128"/>
                <a:cs typeface="Arial" panose="020B0604020202020204" pitchFamily="34" charset="0"/>
              </a:rPr>
            </a:br>
            <a:r>
              <a:rPr lang="it-IT" altLang="it-IT" sz="900" noProof="0">
                <a:latin typeface="Arial" panose="020B0604020202020204" pitchFamily="34" charset="0"/>
                <a:ea typeface="MS PGothic" pitchFamily="34" charset="-128"/>
                <a:cs typeface="Arial" panose="020B0604020202020204" pitchFamily="34" charset="0"/>
              </a:rPr>
              <a:t>RGB 240,137,34</a:t>
            </a:r>
            <a:endParaRPr lang="it-IT" altLang="it-IT" sz="900" noProof="0" dirty="0">
              <a:latin typeface="Arial" panose="020B0604020202020204" pitchFamily="34" charset="0"/>
              <a:ea typeface="MS PGothic" pitchFamily="34" charset="-128"/>
              <a:cs typeface="Arial" panose="020B0604020202020204" pitchFamily="34" charset="0"/>
            </a:endParaRPr>
          </a:p>
        </p:txBody>
      </p:sp>
      <p:sp>
        <p:nvSpPr>
          <p:cNvPr id="31" name="Rectangle 111">
            <a:extLst>
              <a:ext uri="{FF2B5EF4-FFF2-40B4-BE49-F238E27FC236}">
                <a16:creationId xmlns:a16="http://schemas.microsoft.com/office/drawing/2014/main" id="{9B864F56-2B1E-7E67-5CA5-AC78971E754C}"/>
              </a:ext>
            </a:extLst>
          </p:cNvPr>
          <p:cNvSpPr>
            <a:spLocks noChangeArrowheads="1"/>
          </p:cNvSpPr>
          <p:nvPr userDrawn="1"/>
        </p:nvSpPr>
        <p:spPr bwMode="auto">
          <a:xfrm>
            <a:off x="-1357422" y="2778240"/>
            <a:ext cx="185359" cy="196510"/>
          </a:xfrm>
          <a:prstGeom prst="rect">
            <a:avLst/>
          </a:prstGeom>
          <a:solidFill>
            <a:srgbClr val="1D8BC2"/>
          </a:solidFill>
          <a:ln>
            <a:noFill/>
          </a:ln>
        </p:spPr>
        <p:txBody>
          <a:bodyPr wrap="none" anchor="ct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eaLnBrk="1" hangingPunct="1">
              <a:defRPr/>
            </a:pPr>
            <a:endParaRPr lang="it-IT" altLang="it-IT" sz="1800" noProof="0">
              <a:latin typeface="Circe" panose="020B0502020203020203" pitchFamily="34" charset="0"/>
            </a:endParaRPr>
          </a:p>
        </p:txBody>
      </p:sp>
      <p:sp>
        <p:nvSpPr>
          <p:cNvPr id="32" name="Rectangle 106">
            <a:extLst>
              <a:ext uri="{FF2B5EF4-FFF2-40B4-BE49-F238E27FC236}">
                <a16:creationId xmlns:a16="http://schemas.microsoft.com/office/drawing/2014/main" id="{4D7CB1D1-CACB-867D-010A-A8B962029386}"/>
              </a:ext>
            </a:extLst>
          </p:cNvPr>
          <p:cNvSpPr>
            <a:spLocks noChangeArrowheads="1"/>
          </p:cNvSpPr>
          <p:nvPr userDrawn="1"/>
        </p:nvSpPr>
        <p:spPr bwMode="auto">
          <a:xfrm>
            <a:off x="-1103353" y="2760152"/>
            <a:ext cx="932793" cy="252762"/>
          </a:xfrm>
          <a:prstGeom prst="rect">
            <a:avLst/>
          </a:prstGeom>
          <a:noFill/>
          <a:ln>
            <a:noFill/>
          </a:ln>
        </p:spPr>
        <p:txBody>
          <a:bodyPr wrap="square" lIns="0" tIns="0" rIns="0" bIns="0" anchor="ctr">
            <a:spAutoFit/>
          </a:bodyPr>
          <a:lstStyle>
            <a:lvl1pPr>
              <a:defRPr sz="2400">
                <a:solidFill>
                  <a:schemeClr val="tx1"/>
                </a:solidFill>
                <a:latin typeface="Trebuchet MS" pitchFamily="34" charset="0"/>
                <a:ea typeface="MS PGothic" pitchFamily="34" charset="-128"/>
              </a:defRPr>
            </a:lvl1pPr>
            <a:lvl2pPr marL="742950" indent="-285750">
              <a:defRPr sz="2400">
                <a:solidFill>
                  <a:schemeClr val="tx1"/>
                </a:solidFill>
                <a:latin typeface="Trebuchet MS" pitchFamily="34" charset="0"/>
                <a:ea typeface="MS PGothic" pitchFamily="34" charset="-128"/>
              </a:defRPr>
            </a:lvl2pPr>
            <a:lvl3pPr marL="1143000" indent="-228600">
              <a:defRPr sz="2400">
                <a:solidFill>
                  <a:schemeClr val="tx1"/>
                </a:solidFill>
                <a:latin typeface="Trebuchet MS" pitchFamily="34" charset="0"/>
                <a:ea typeface="MS PGothic" pitchFamily="34" charset="-128"/>
              </a:defRPr>
            </a:lvl3pPr>
            <a:lvl4pPr marL="1600200" indent="-228600">
              <a:defRPr sz="2400">
                <a:solidFill>
                  <a:schemeClr val="tx1"/>
                </a:solidFill>
                <a:latin typeface="Trebuchet MS" pitchFamily="34" charset="0"/>
                <a:ea typeface="MS PGothic" pitchFamily="34" charset="-128"/>
              </a:defRPr>
            </a:lvl4pPr>
            <a:lvl5pPr marL="2057400" indent="-228600">
              <a:defRPr sz="2400">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lvl="0">
              <a:lnSpc>
                <a:spcPct val="90000"/>
              </a:lnSpc>
              <a:spcBef>
                <a:spcPts val="0"/>
              </a:spcBef>
              <a:spcAft>
                <a:spcPts val="0"/>
              </a:spcAft>
            </a:pPr>
            <a:r>
              <a:rPr lang="it-IT" altLang="it-IT" sz="900" noProof="0">
                <a:latin typeface="+mj-lt"/>
                <a:ea typeface="MS PGothic" pitchFamily="34" charset="-128"/>
                <a:cs typeface="Tahoma" pitchFamily="34" charset="0"/>
              </a:rPr>
              <a:t>AZZURRO</a:t>
            </a:r>
            <a:br>
              <a:rPr lang="it-IT" altLang="it-IT" sz="900" noProof="0">
                <a:latin typeface="+mj-lt"/>
                <a:ea typeface="MS PGothic" pitchFamily="34" charset="-128"/>
                <a:cs typeface="Tahoma" pitchFamily="34" charset="0"/>
              </a:rPr>
            </a:br>
            <a:r>
              <a:rPr lang="it-IT" altLang="it-IT" sz="900" noProof="0">
                <a:latin typeface="+mj-lt"/>
                <a:ea typeface="MS PGothic" pitchFamily="34" charset="-128"/>
                <a:cs typeface="Tahoma" pitchFamily="34" charset="0"/>
              </a:rPr>
              <a:t>RGB 29,139,194</a:t>
            </a:r>
            <a:endParaRPr lang="it-IT" altLang="it-IT" sz="900" noProof="0" dirty="0">
              <a:latin typeface="+mj-lt"/>
              <a:ea typeface="MS PGothic" pitchFamily="34" charset="-128"/>
              <a:cs typeface="Tahoma" pitchFamily="34" charset="0"/>
            </a:endParaRPr>
          </a:p>
        </p:txBody>
      </p:sp>
      <p:pic>
        <p:nvPicPr>
          <p:cNvPr id="19" name="Immagine 18" descr="Immagine che contiene testo&#10;&#10;Descrizione generata automaticamente">
            <a:extLst>
              <a:ext uri="{FF2B5EF4-FFF2-40B4-BE49-F238E27FC236}">
                <a16:creationId xmlns:a16="http://schemas.microsoft.com/office/drawing/2014/main" id="{E5186588-4AA5-0C4D-4A78-BDC4513AE071}"/>
              </a:ext>
            </a:extLst>
          </p:cNvPr>
          <p:cNvPicPr>
            <a:picLocks noChangeAspect="1"/>
          </p:cNvPicPr>
          <p:nvPr userDrawn="1"/>
        </p:nvPicPr>
        <p:blipFill>
          <a:blip r:embed="rId7"/>
          <a:stretch>
            <a:fillRect/>
          </a:stretch>
        </p:blipFill>
        <p:spPr>
          <a:xfrm>
            <a:off x="-2473016" y="69845"/>
            <a:ext cx="2308454" cy="5498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3" r:id="rId2"/>
    <p:sldLayoutId id="2147483652" r:id="rId3"/>
    <p:sldLayoutId id="2147483650" r:id="rId4"/>
    <p:sldLayoutId id="214748365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457200" rtl="0" eaLnBrk="1" latinLnBrk="0" hangingPunct="1">
        <a:spcBef>
          <a:spcPct val="0"/>
        </a:spcBef>
        <a:buNone/>
        <a:defRPr sz="3600" kern="1200">
          <a:solidFill>
            <a:srgbClr val="007D34"/>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34893B"/>
        </a:buClr>
        <a:buSzPct val="80000"/>
        <a:buFont typeface="Wingdings 3" charset="2"/>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34893B"/>
        </a:buClr>
        <a:buSzPct val="80000"/>
        <a:buFont typeface="Wingdings 3"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34893B"/>
        </a:buClr>
        <a:buSzPct val="80000"/>
        <a:buFont typeface="Wingdings 3"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34893B"/>
        </a:buClr>
        <a:buSzPct val="80000"/>
        <a:buFont typeface="Wingdings 3"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34893B"/>
        </a:buClr>
        <a:buSzPct val="80000"/>
        <a:buFont typeface="Wingdings 3"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www.nature.com/articles/s42256-022-00465-9" TargetMode="External"/><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s://www.dhs.gov/sites/default/files/2025-01/25_0110_st_impacts_of_adversarial_generative_aI_on_homeland_security_0.pdf" TargetMode="External"/><Relationship Id="rId5" Type="http://schemas.openxmlformats.org/officeDocument/2006/relationships/hyperlink" Target="https://www.ic3.gov/CSA/2022/220325.pdf" TargetMode="External"/><Relationship Id="rId10" Type="http://schemas.openxmlformats.org/officeDocument/2006/relationships/image" Target="../media/image22.jpeg"/><Relationship Id="rId4" Type="http://schemas.openxmlformats.org/officeDocument/2006/relationships/hyperlink" Target="https://pubs.acs.org/doi/10.1021/jacsau.1c00303" TargetMode="External"/><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hyperlink" Target="https://www.embopress.org/doi/full/10.1038/sj.embor.embor849" TargetMode="External"/><Relationship Id="rId7" Type="http://schemas.openxmlformats.org/officeDocument/2006/relationships/hyperlink" Target="https://onlinelibrary.wiley.com/doi/10.1111/ene.16312" TargetMode="External"/><Relationship Id="rId12"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s://onlinelibrary.wiley.com/doi/10.1155/2015/769121" TargetMode="External"/><Relationship Id="rId11" Type="http://schemas.openxmlformats.org/officeDocument/2006/relationships/image" Target="../media/image26.jpeg"/><Relationship Id="rId5" Type="http://schemas.openxmlformats.org/officeDocument/2006/relationships/hyperlink" Target="https://link.springer.com/chapter/10.1007/978-1-4471-2927-1_46" TargetMode="External"/><Relationship Id="rId10" Type="http://schemas.openxmlformats.org/officeDocument/2006/relationships/image" Target="../media/image25.jpeg"/><Relationship Id="rId4" Type="http://schemas.openxmlformats.org/officeDocument/2006/relationships/hyperlink" Target="https://www.nonproliferation.org/wp-content/uploads/2016/10/op9.pdf" TargetMode="External"/><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www.embopress.org/doi/full/10.1038/s44319-024-00124-7" TargetMode="External"/><Relationship Id="rId7"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s://www.nature.com/articles/s41597-024-03099-1" TargetMode="External"/><Relationship Id="rId5" Type="http://schemas.openxmlformats.org/officeDocument/2006/relationships/hyperlink" Target="https://www.nature.com/articles/s42256-022-00511-6" TargetMode="External"/><Relationship Id="rId4" Type="http://schemas.openxmlformats.org/officeDocument/2006/relationships/hyperlink" Target="https://arxiv.org/abs/2504.16137?utm_source=chatgpt.com" TargetMode="External"/><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s://www.tandfonline.com/doi/full/10.1080/25751654.2019.1681226" TargetMode="External"/><Relationship Id="rId7"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s://journals.lww.com/health-physics/abstract/1991/01000/medical_and_related_aspects_of_the_goiania.2.aspx" TargetMode="External"/><Relationship Id="rId5" Type="http://schemas.openxmlformats.org/officeDocument/2006/relationships/hyperlink" Target="http://www.iieta.org/journals/ijsse/paper/10.18280/ijsse.110421" TargetMode="External"/><Relationship Id="rId10" Type="http://schemas.openxmlformats.org/officeDocument/2006/relationships/image" Target="../media/image35.jpeg"/><Relationship Id="rId4" Type="http://schemas.openxmlformats.org/officeDocument/2006/relationships/hyperlink" Target="https://www.sciencedirect.com/science/article/pii/S0936655511005346?via%3Dihub" TargetMode="External"/><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www.rand.org/content/dam/rand/pubs/perspectives/PE200/PE296/RAND_PE296.pdf" TargetMode="External"/><Relationship Id="rId7"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s://brill.com/view/journals/ihls/aop/article-10.1163-18781527-bja10107/article-10.1163-18781527-bja10107.pdf?srsltid=AfmBOorrvkVRDhvH49XiJTvhjQGsrMJgBvP-e7fFhvEhiD7utW7d0aOn" TargetMode="External"/><Relationship Id="rId5" Type="http://schemas.openxmlformats.org/officeDocument/2006/relationships/hyperlink" Target="https://www.sciencedirect.com/science/article/pii/S0306454924000604" TargetMode="External"/><Relationship Id="rId4" Type="http://schemas.openxmlformats.org/officeDocument/2006/relationships/hyperlink" Target="https://www.iaea.org/newscenter/news/the-future-of-atoms-artificial-intelligence-for-nuclear-application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surveily.com/case-studies/chemica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www.sciencedirect.com/science/article/pii/S2405844024019777"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cedirect.com/topics/engineering/activity-nuclear" TargetMode="External"/><Relationship Id="rId2" Type="http://schemas.openxmlformats.org/officeDocument/2006/relationships/hyperlink" Target="https://www.sciencedirect.com/science/article/pii/S2405844024019777" TargetMode="Externa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doi.org/10.1117/12.2685858" TargetMode="Externa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2.mp4"/><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mdpi.com/2414-4088/7/9/88" TargetMode="External"/><Relationship Id="rId5" Type="http://schemas.openxmlformats.org/officeDocument/2006/relationships/hyperlink" Target="https://www.youtube.com/watch?v=R6rmYpQGfaI"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hyperlink" Target="https://defence-industry-space.ec.europa.eu/system/files/2021-06/EDIDP2020_factsheet_SVTE_VERTIGO.pdf" TargetMode="External"/><Relationship Id="rId7" Type="http://schemas.openxmlformats.org/officeDocument/2006/relationships/hyperlink" Target="https://www.cbrngate.com/2024/05/13/project-vertigo-closing-event/"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ww.youtube.com/watch?v=BXaAUmS5Lqg&amp;t=62s" TargetMode="External"/><Relationship Id="rId5" Type="http://schemas.openxmlformats.org/officeDocument/2006/relationships/image" Target="../media/image5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hyperlink" Target="https://www.mdpi.com/2073-4433/11/12/1373"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s://www.h2020-enotice.eu/"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www.czdefence.com/article/artificial-intelligence-in-combat-simulations-how-ai-is-changing-nato-and-czech-army-soldier-trainin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czdefence.com/article/artificial-intelligence-in-combat-simulations-how-ai-is-changing-nato-and-czech-army-soldier-training"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link.springer.com/chapter/10.1007/978-3-319-91791-7_2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link.springer.com/chapter/10.1007/978-3-319-91791-7_22"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worldscientific.com/doi/10.1142/S268998092450009X"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www.nature.com/articles/s41467-024-47338-w"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nature.com/articles/s41467-024-47338-w" TargetMode="External"/><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hyperlink" Target="https://wepub.org/index.php/IJCSIT/article/view/3521"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hyperlink" Target="https://www.weforum.org/stories/2024/01/company-using-ai-transform-manufacturing-business/"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hyperlink" Target="https://www.youtube.com/watch?v=T5ko9-Aflc0&amp;t=2913s" TargetMode="Externa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s://www.youtube.com/watch?v=gLoI9hAX9dw&amp;t=28s" TargetMode="External"/><Relationship Id="rId5" Type="http://schemas.openxmlformats.org/officeDocument/2006/relationships/image" Target="../media/image72.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s://www.mdpi.com/2227-7102/13/3/269" TargetMode="External"/><Relationship Id="rId5" Type="http://schemas.openxmlformats.org/officeDocument/2006/relationships/image" Target="../media/image75.png"/><Relationship Id="rId4" Type="http://schemas.openxmlformats.org/officeDocument/2006/relationships/hyperlink" Target="https://www.researchgate.net/publication/250290986_Building_Management_and_ICT_Learning_in_Civil_Engineering_Education/figures?lo=1"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6.png"/><Relationship Id="rId7" Type="http://schemas.openxmlformats.org/officeDocument/2006/relationships/hyperlink" Target="https://www.cbrngate.com/"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sicc-series.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hyperlink" Target="https://www.researchgate.net/publication/324216809_Transformation_towards_sustainable_and_resilient_societies_in_Asia_and_the_Pacific/figures?lo=1" TargetMode="External"/><Relationship Id="rId4" Type="http://schemas.openxmlformats.org/officeDocument/2006/relationships/hyperlink" Target="https://www.researchgate.net/publication/324216809_Transformation_towards_sustainable_and_resilient_societies_in_Asia_and_the_Pacific?_tp=eyJjb250ZXh0Ijp7ImZpcnN0UGFnZSI6Il9kaXJlY3QiLCJwYWdlIjoicHVibGljYXRpb24ifX0"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hyperlink" Target="https://synoptek.com/insights/it-blogs/data-insights/ai-ml-dl-and-generative-ai-face-off-a-comparative-analysis/"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www.sketchbubble.com/en/presentation-applications-of-ai.htm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unicri.org/News/Algorithms-Terrorism-Malicious-Use-Artificial-Intelligence-Terrorist-Purposes" TargetMode="External"/><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s://unicri.org/node/3278" TargetMode="External"/><Relationship Id="rId5" Type="http://schemas.openxmlformats.org/officeDocument/2006/relationships/image" Target="../media/image13.jpeg"/><Relationship Id="rId4" Type="http://schemas.openxmlformats.org/officeDocument/2006/relationships/hyperlink" Target="https://www.riskaware.co.uk/insight/quick-guide-to-cbrn-threats-response-solution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sciencedirect.com/science/article/pii/S0160412018313928?via%3Dihub" TargetMode="External"/><Relationship Id="rId3" Type="http://schemas.openxmlformats.org/officeDocument/2006/relationships/image" Target="../media/image15.jpeg"/><Relationship Id="rId7" Type="http://schemas.openxmlformats.org/officeDocument/2006/relationships/hyperlink" Target="https://www.sciencedirect.com/science/article/pii/0277953688903061"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hyperlink" Target="https://link.springer.com/article/10.1007/s40572-016-0119-7" TargetMode="External"/><Relationship Id="rId4" Type="http://schemas.openxmlformats.org/officeDocument/2006/relationships/image" Target="../media/image16.jpeg"/><Relationship Id="rId9" Type="http://schemas.openxmlformats.org/officeDocument/2006/relationships/hyperlink" Target="https://onlinelibrary.wiley.com/doi/10.1111/j.1553-2712.1998.tb02470.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561F-9E37-40F6-7913-C8920B9BF992}"/>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AD6056BC-A07D-C725-8520-B6BD9839800E}"/>
              </a:ext>
            </a:extLst>
          </p:cNvPr>
          <p:cNvSpPr>
            <a:spLocks noGrp="1"/>
          </p:cNvSpPr>
          <p:nvPr>
            <p:ph type="body" sz="quarter" idx="14"/>
          </p:nvPr>
        </p:nvSpPr>
        <p:spPr>
          <a:xfrm>
            <a:off x="0" y="3237654"/>
            <a:ext cx="12192000" cy="500533"/>
          </a:xfrm>
        </p:spPr>
        <p:txBody>
          <a:bodyPr/>
          <a:lstStyle/>
          <a:p>
            <a:pPr marL="720000" algn="ctr">
              <a:spcBef>
                <a:spcPts val="0"/>
              </a:spcBef>
            </a:pPr>
            <a:r>
              <a:rPr lang="it-IT" b="1" u="sng" dirty="0"/>
              <a:t>Andrea Malizia</a:t>
            </a:r>
            <a:r>
              <a:rPr lang="it-IT" b="1" baseline="30000" dirty="0"/>
              <a:t>1,2</a:t>
            </a:r>
            <a:r>
              <a:rPr lang="it-IT" dirty="0"/>
              <a:t>, Luca Martellucci</a:t>
            </a:r>
            <a:r>
              <a:rPr lang="it-IT" baseline="30000" dirty="0"/>
              <a:t>2,3</a:t>
            </a:r>
            <a:r>
              <a:rPr lang="it-IT" dirty="0"/>
              <a:t>, Alessandro </a:t>
            </a:r>
            <a:r>
              <a:rPr lang="it-IT" dirty="0" err="1"/>
              <a:t>Puleio</a:t>
            </a:r>
            <a:r>
              <a:rPr lang="it-IT" baseline="30000" dirty="0"/>
              <a:t> 2,3</a:t>
            </a:r>
            <a:r>
              <a:rPr lang="it-IT" dirty="0"/>
              <a:t>,  </a:t>
            </a:r>
          </a:p>
          <a:p>
            <a:pPr marL="720000" algn="ctr">
              <a:spcBef>
                <a:spcPts val="0"/>
              </a:spcBef>
            </a:pPr>
            <a:r>
              <a:rPr lang="it-IT" dirty="0"/>
              <a:t>Riccardo Rossi</a:t>
            </a:r>
            <a:r>
              <a:rPr lang="it-IT" baseline="30000" dirty="0"/>
              <a:t>2,3</a:t>
            </a:r>
            <a:r>
              <a:rPr lang="it-IT" dirty="0"/>
              <a:t>, Alba Iannotti</a:t>
            </a:r>
            <a:r>
              <a:rPr lang="it-IT" baseline="30000" dirty="0"/>
              <a:t>2,3,4</a:t>
            </a:r>
            <a:r>
              <a:rPr lang="it-IT" dirty="0"/>
              <a:t>, Riccardo Quaranta</a:t>
            </a:r>
            <a:r>
              <a:rPr lang="it-IT" baseline="30000" dirty="0"/>
              <a:t>1,2,3</a:t>
            </a:r>
            <a:r>
              <a:rPr lang="it-IT" dirty="0"/>
              <a:t>, </a:t>
            </a:r>
          </a:p>
          <a:p>
            <a:pPr marL="720000" algn="ctr">
              <a:spcBef>
                <a:spcPts val="0"/>
              </a:spcBef>
            </a:pPr>
            <a:r>
              <a:rPr lang="it-IT" dirty="0"/>
              <a:t>Colomba Russo</a:t>
            </a:r>
            <a:r>
              <a:rPr lang="it-IT" baseline="30000" dirty="0"/>
              <a:t>2,3,4</a:t>
            </a:r>
            <a:r>
              <a:rPr lang="it-IT" dirty="0"/>
              <a:t>,  Daniele Di Giovanni</a:t>
            </a:r>
            <a:r>
              <a:rPr lang="it-IT" baseline="30000" dirty="0"/>
              <a:t>1,2</a:t>
            </a:r>
            <a:r>
              <a:rPr lang="it-IT" dirty="0"/>
              <a:t>, Grace P. Xerri</a:t>
            </a:r>
            <a:r>
              <a:rPr lang="it-IT" baseline="30000" dirty="0"/>
              <a:t>2,3</a:t>
            </a:r>
            <a:r>
              <a:rPr lang="it-IT" dirty="0"/>
              <a:t>, </a:t>
            </a:r>
          </a:p>
          <a:p>
            <a:pPr marL="720000" algn="ctr">
              <a:spcBef>
                <a:spcPts val="0"/>
              </a:spcBef>
            </a:pPr>
            <a:r>
              <a:rPr lang="it-IT" dirty="0"/>
              <a:t>Gabriele Giuga</a:t>
            </a:r>
            <a:r>
              <a:rPr lang="it-IT" baseline="30000" dirty="0"/>
              <a:t>2,3</a:t>
            </a:r>
            <a:r>
              <a:rPr lang="it-IT" dirty="0"/>
              <a:t>, Sabrina Rao</a:t>
            </a:r>
            <a:r>
              <a:rPr lang="it-IT" baseline="30000" dirty="0"/>
              <a:t>1,2  </a:t>
            </a:r>
            <a:r>
              <a:rPr lang="it-IT" dirty="0"/>
              <a:t>and Pasquale Gaudio</a:t>
            </a:r>
            <a:r>
              <a:rPr lang="it-IT" baseline="30000" dirty="0"/>
              <a:t>2,3</a:t>
            </a:r>
            <a:endParaRPr lang="en-GB" baseline="30000" dirty="0"/>
          </a:p>
        </p:txBody>
      </p:sp>
      <p:sp>
        <p:nvSpPr>
          <p:cNvPr id="8" name="Segnaposto testo 7">
            <a:extLst>
              <a:ext uri="{FF2B5EF4-FFF2-40B4-BE49-F238E27FC236}">
                <a16:creationId xmlns:a16="http://schemas.microsoft.com/office/drawing/2014/main" id="{B4F84D90-6105-7807-BAC7-6DDB7C6830E6}"/>
              </a:ext>
            </a:extLst>
          </p:cNvPr>
          <p:cNvSpPr>
            <a:spLocks noGrp="1"/>
          </p:cNvSpPr>
          <p:nvPr>
            <p:ph type="body" sz="quarter" idx="13"/>
          </p:nvPr>
        </p:nvSpPr>
        <p:spPr>
          <a:xfrm>
            <a:off x="229364" y="5200440"/>
            <a:ext cx="11962636" cy="771689"/>
          </a:xfrm>
        </p:spPr>
        <p:txBody>
          <a:bodyPr/>
          <a:lstStyle/>
          <a:p>
            <a:r>
              <a:rPr lang="en-US" sz="1600" i="1" dirty="0"/>
              <a:t>1. Department of Biomedicine and Prevention, University of Rome Tor Vergata (Italy)</a:t>
            </a:r>
          </a:p>
          <a:p>
            <a:r>
              <a:rPr lang="en-US" sz="1600" i="1" dirty="0"/>
              <a:t>2. International Master Courses in Protection against CBRNe events, University of Rome Tor Vergata (Italy)</a:t>
            </a:r>
          </a:p>
          <a:p>
            <a:r>
              <a:rPr lang="en-US" sz="1600" i="1" dirty="0"/>
              <a:t>3. Department of Industrial Engineering, University of Rome Tor Vergata (Italy)</a:t>
            </a:r>
          </a:p>
          <a:p>
            <a:r>
              <a:rPr lang="en-US" sz="1600" i="1" dirty="0"/>
              <a:t>4. HESAR </a:t>
            </a:r>
            <a:r>
              <a:rPr lang="en-US" sz="1600" i="1" dirty="0" err="1"/>
              <a:t>s.r.l.s</a:t>
            </a:r>
            <a:r>
              <a:rPr lang="en-US" sz="1600" i="1" dirty="0"/>
              <a:t>, (Italy)</a:t>
            </a:r>
          </a:p>
          <a:p>
            <a:endParaRPr lang="en-GB" dirty="0"/>
          </a:p>
        </p:txBody>
      </p:sp>
      <p:pic>
        <p:nvPicPr>
          <p:cNvPr id="4" name="Immagine 3" descr="Immagine che contiene testo, Carattere, logo, Elementi grafici&#10;&#10;Il contenuto generato dall'IA potrebbe non essere corretto.">
            <a:extLst>
              <a:ext uri="{FF2B5EF4-FFF2-40B4-BE49-F238E27FC236}">
                <a16:creationId xmlns:a16="http://schemas.microsoft.com/office/drawing/2014/main" id="{59B85D6E-C80B-32AC-675D-A57C9EB73608}"/>
              </a:ext>
            </a:extLst>
          </p:cNvPr>
          <p:cNvPicPr>
            <a:picLocks noChangeAspect="1"/>
          </p:cNvPicPr>
          <p:nvPr/>
        </p:nvPicPr>
        <p:blipFill>
          <a:blip r:embed="rId3"/>
          <a:srcRect l="4384" t="15949" r="3229"/>
          <a:stretch/>
        </p:blipFill>
        <p:spPr>
          <a:xfrm>
            <a:off x="3436875" y="545489"/>
            <a:ext cx="3651560" cy="656955"/>
          </a:xfrm>
          <a:prstGeom prst="rect">
            <a:avLst/>
          </a:prstGeom>
        </p:spPr>
      </p:pic>
      <p:pic>
        <p:nvPicPr>
          <p:cNvPr id="1026" name="Picture 2" descr="EU CBRN Risk Mitigation CoE Initiative - Wikipedia">
            <a:extLst>
              <a:ext uri="{FF2B5EF4-FFF2-40B4-BE49-F238E27FC236}">
                <a16:creationId xmlns:a16="http://schemas.microsoft.com/office/drawing/2014/main" id="{EC137EEF-E300-5FFF-7990-D8CA94B36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6" y="507104"/>
            <a:ext cx="1918117" cy="65695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2072A4B4-D5D0-6F55-A568-AAD830536664}"/>
              </a:ext>
            </a:extLst>
          </p:cNvPr>
          <p:cNvSpPr txBox="1"/>
          <p:nvPr/>
        </p:nvSpPr>
        <p:spPr>
          <a:xfrm>
            <a:off x="0" y="6288613"/>
            <a:ext cx="7088435" cy="569387"/>
          </a:xfrm>
          <a:prstGeom prst="rect">
            <a:avLst/>
          </a:prstGeom>
          <a:noFill/>
        </p:spPr>
        <p:txBody>
          <a:bodyPr wrap="square">
            <a:spAutoFit/>
          </a:bodyPr>
          <a:lstStyle/>
          <a:p>
            <a:r>
              <a:rPr lang="en-GB" sz="1050" i="1" dirty="0">
                <a:solidFill>
                  <a:schemeClr val="bg1"/>
                </a:solidFill>
                <a:latin typeface="Arial" panose="020B0604020202020204" pitchFamily="34" charset="0"/>
                <a:cs typeface="Arial" panose="020B0604020202020204" pitchFamily="34" charset="0"/>
              </a:rPr>
              <a:t>The EU CBRN Risk Mitigation Centres of Excellence Initiative</a:t>
            </a:r>
          </a:p>
          <a:p>
            <a:r>
              <a:rPr lang="en-GB" sz="1050" i="1" dirty="0">
                <a:solidFill>
                  <a:schemeClr val="bg1"/>
                </a:solidFill>
                <a:latin typeface="Arial" panose="020B0604020202020204" pitchFamily="34" charset="0"/>
                <a:cs typeface="Arial" panose="020B0604020202020204" pitchFamily="34" charset="0"/>
              </a:rPr>
              <a:t>10</a:t>
            </a:r>
            <a:r>
              <a:rPr lang="en-GB" sz="1050" i="1" baseline="30000" dirty="0">
                <a:solidFill>
                  <a:schemeClr val="bg1"/>
                </a:solidFill>
                <a:latin typeface="Arial" panose="020B0604020202020204" pitchFamily="34" charset="0"/>
                <a:cs typeface="Arial" panose="020B0604020202020204" pitchFamily="34" charset="0"/>
              </a:rPr>
              <a:t>th</a:t>
            </a:r>
            <a:r>
              <a:rPr lang="en-GB" sz="1050" i="1" dirty="0">
                <a:solidFill>
                  <a:schemeClr val="bg1"/>
                </a:solidFill>
                <a:latin typeface="Arial" panose="020B0604020202020204" pitchFamily="34" charset="0"/>
                <a:cs typeface="Arial" panose="020B0604020202020204" pitchFamily="34" charset="0"/>
              </a:rPr>
              <a:t> International Meeting of the National Focal Points</a:t>
            </a:r>
            <a:endParaRPr lang="en-GB" sz="800" i="1" dirty="0">
              <a:solidFill>
                <a:schemeClr val="bg1"/>
              </a:solidFill>
              <a:latin typeface="Arial" panose="020B0604020202020204" pitchFamily="34" charset="0"/>
              <a:cs typeface="Arial" panose="020B0604020202020204" pitchFamily="34" charset="0"/>
            </a:endParaRPr>
          </a:p>
          <a:p>
            <a:r>
              <a:rPr lang="en-GB" sz="900" i="1" dirty="0">
                <a:solidFill>
                  <a:schemeClr val="bg1"/>
                </a:solidFill>
                <a:latin typeface="Arial" panose="020B0604020202020204" pitchFamily="34" charset="0"/>
                <a:cs typeface="Arial" panose="020B0604020202020204" pitchFamily="34" charset="0"/>
              </a:rPr>
              <a:t>14-15 May 2025, Egmont Palace – Brussels (Belgium)</a:t>
            </a:r>
          </a:p>
        </p:txBody>
      </p:sp>
      <p:pic>
        <p:nvPicPr>
          <p:cNvPr id="5122" name="Picture 2" descr="HESAR - Health Safety Environmental Research Association Rome">
            <a:extLst>
              <a:ext uri="{FF2B5EF4-FFF2-40B4-BE49-F238E27FC236}">
                <a16:creationId xmlns:a16="http://schemas.microsoft.com/office/drawing/2014/main" id="{C6D0F190-6760-965D-F9DA-D0755511EC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0362" y="545489"/>
            <a:ext cx="680764" cy="68076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14B18DCD-A353-519B-223E-BA0A94507E1C}"/>
              </a:ext>
            </a:extLst>
          </p:cNvPr>
          <p:cNvSpPr>
            <a:spLocks noGrp="1"/>
          </p:cNvSpPr>
          <p:nvPr>
            <p:ph type="ctrTitle"/>
          </p:nvPr>
        </p:nvSpPr>
        <p:spPr>
          <a:xfrm>
            <a:off x="0" y="1612143"/>
            <a:ext cx="12192000" cy="1646302"/>
          </a:xfrm>
        </p:spPr>
        <p:txBody>
          <a:bodyPr/>
          <a:lstStyle/>
          <a:p>
            <a:pPr algn="ctr"/>
            <a:r>
              <a:rPr lang="en-US" sz="4800" dirty="0">
                <a:solidFill>
                  <a:schemeClr val="tx1"/>
                </a:solidFill>
              </a:rPr>
              <a:t>Enhancing CBRNe Security through Artificial Intelligence: Detection, Simulation, and</a:t>
            </a:r>
            <a:br>
              <a:rPr lang="en-US" sz="4800" dirty="0">
                <a:solidFill>
                  <a:schemeClr val="tx1"/>
                </a:solidFill>
              </a:rPr>
            </a:br>
            <a:r>
              <a:rPr lang="en-US" sz="4800" dirty="0">
                <a:solidFill>
                  <a:schemeClr val="tx1"/>
                </a:solidFill>
              </a:rPr>
              <a:t>Decision-Making</a:t>
            </a:r>
          </a:p>
        </p:txBody>
      </p:sp>
    </p:spTree>
    <p:extLst>
      <p:ext uri="{BB962C8B-B14F-4D97-AF65-F5344CB8AC3E}">
        <p14:creationId xmlns:p14="http://schemas.microsoft.com/office/powerpoint/2010/main" val="398904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A0DF01-A320-DBA4-E721-F0683186C1B1}"/>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C63520CC-04F5-7B5C-B231-1CC29046ED42}"/>
              </a:ext>
            </a:extLst>
          </p:cNvPr>
          <p:cNvSpPr>
            <a:spLocks noGrp="1"/>
          </p:cNvSpPr>
          <p:nvPr>
            <p:ph type="title"/>
          </p:nvPr>
        </p:nvSpPr>
        <p:spPr>
          <a:xfrm>
            <a:off x="335664" y="-127000"/>
            <a:ext cx="8596668" cy="1320800"/>
          </a:xfrm>
        </p:spPr>
        <p:txBody>
          <a:bodyPr>
            <a:normAutofit/>
          </a:bodyPr>
          <a:lstStyle/>
          <a:p>
            <a:r>
              <a:rPr lang="en-GB" sz="4000" dirty="0"/>
              <a:t>C-AI Threat Landscape</a:t>
            </a:r>
          </a:p>
        </p:txBody>
      </p:sp>
      <p:sp>
        <p:nvSpPr>
          <p:cNvPr id="6" name="Segnaposto piè di pagina 5">
            <a:extLst>
              <a:ext uri="{FF2B5EF4-FFF2-40B4-BE49-F238E27FC236}">
                <a16:creationId xmlns:a16="http://schemas.microsoft.com/office/drawing/2014/main" id="{52ACD43E-8C31-6E14-BC62-85BE377A3034}"/>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B276C6C8-F96D-968A-9782-52A5E16B79E6}"/>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2F1175F2-079E-8678-B6DB-CF525E81BFC7}"/>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10</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E7CB05FE-1650-EE31-E545-6F4809F307A5}"/>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2" name="CasellaDiTesto 1">
            <a:extLst>
              <a:ext uri="{FF2B5EF4-FFF2-40B4-BE49-F238E27FC236}">
                <a16:creationId xmlns:a16="http://schemas.microsoft.com/office/drawing/2014/main" id="{EF9F2F7E-4499-75DB-CC1E-9B52F2503734}"/>
              </a:ext>
            </a:extLst>
          </p:cNvPr>
          <p:cNvSpPr txBox="1"/>
          <p:nvPr/>
        </p:nvSpPr>
        <p:spPr>
          <a:xfrm>
            <a:off x="5922451" y="658686"/>
            <a:ext cx="6308623" cy="5985666"/>
          </a:xfrm>
          <a:prstGeom prst="rect">
            <a:avLst/>
          </a:prstGeom>
        </p:spPr>
        <p:txBody>
          <a:bodyPr vert="horz" lIns="91440" tIns="45720" rIns="91440" bIns="45720" rtlCol="0">
            <a:normAutofit fontScale="92500"/>
          </a:bodyPr>
          <a:lstStyle/>
          <a:p>
            <a:pPr marL="285750" indent="-285750">
              <a:spcBef>
                <a:spcPts val="4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AI-Designed Toxic Compounds (2022 – Dual-Use Drug Discovery Case)</a:t>
            </a:r>
          </a:p>
          <a:p>
            <a:pPr marL="409575" indent="-153988" algn="just">
              <a:spcBef>
                <a:spcPts val="4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In 2022, researchers led by Fabio Urbina demonstrated that an AI model, initially developed for drug discovery, could be repurposed to generate approximately 40,000 potentially lethal molecules, including structures like VX nerve agent, within six hours.</a:t>
            </a:r>
          </a:p>
          <a:p>
            <a:pPr marL="409575" indent="-153988" algn="just">
              <a:spcBef>
                <a:spcPts val="4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Risks: designing chemical weapons with 0 expertise, new challenges for detection and regulation.</a:t>
            </a:r>
          </a:p>
          <a:p>
            <a:pPr marL="449263" indent="-131763" algn="just">
              <a:spcBef>
                <a:spcPts val="4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3"/>
              </a:rPr>
              <a:t>https://www.nature.com/articles/s42256-022-00465-9</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marL="449263" indent="-131763" algn="just">
              <a:spcBef>
                <a:spcPts val="400"/>
              </a:spcBef>
              <a:buClr>
                <a:schemeClr val="accent1"/>
              </a:buClr>
              <a:buSzPct val="80000"/>
            </a:pPr>
            <a:endParaRPr lang="en-US" sz="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Bef>
                <a:spcPts val="4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AI-Controlled Autonomous Laboratories</a:t>
            </a:r>
          </a:p>
          <a:p>
            <a:pPr marL="409575" indent="-133350" algn="just">
              <a:spcBef>
                <a:spcPts val="4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Important informatics firms have now a platform integrating AI, cloud computing, and robotics to automate chemical synthesis processes, allowing remote execution of chemical reactions with minimal human intervention.</a:t>
            </a:r>
          </a:p>
          <a:p>
            <a:pPr marL="409575" indent="-133350">
              <a:spcBef>
                <a:spcPts val="4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Risks: Potential misuse or hacking of autonomous labs, unintended production of toxic compounds.</a:t>
            </a:r>
          </a:p>
          <a:p>
            <a:pPr indent="317500">
              <a:spcBef>
                <a:spcPts val="4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4"/>
              </a:rPr>
              <a:t>https://pubs.acs.org/doi/10.1021/jacsau.1c00303</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indent="317500">
              <a:spcBef>
                <a:spcPts val="400"/>
              </a:spcBef>
              <a:buClr>
                <a:schemeClr val="accent1"/>
              </a:buClr>
              <a:buSzPct val="80000"/>
            </a:pPr>
            <a:endParaRPr lang="en-US" sz="5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Bef>
                <a:spcPts val="4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AI-Enhanced Cyberattacks on Chemical Plants</a:t>
            </a:r>
          </a:p>
          <a:p>
            <a:pPr marL="449263" indent="-173038">
              <a:spcBef>
                <a:spcPts val="4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The 2017 Triton malware attack targeted the safety systems of a Saudi Arabian petrochemical plant, aiming to disable safety instrumented systems and potentially cause physical harm.</a:t>
            </a:r>
          </a:p>
          <a:p>
            <a:pPr marL="449263" indent="-173038">
              <a:spcBef>
                <a:spcPts val="4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Risks: AI-driven cyberattacks, intentional toxic releases, and explosions.</a:t>
            </a:r>
          </a:p>
          <a:p>
            <a:pPr marL="409575">
              <a:spcBef>
                <a:spcPts val="4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5"/>
              </a:rPr>
              <a:t>https://www.ic3.gov/CSA/2022/220325.pdf</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marL="409575">
              <a:spcBef>
                <a:spcPts val="400"/>
              </a:spcBef>
              <a:buClr>
                <a:schemeClr val="accent1"/>
              </a:buClr>
              <a:buSzPct val="80000"/>
            </a:pPr>
            <a:endParaRPr lang="en-US" sz="5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Bef>
                <a:spcPts val="4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AI-Generated Chemical Disinformation</a:t>
            </a:r>
          </a:p>
          <a:p>
            <a:pPr marL="276225" indent="173038">
              <a:spcBef>
                <a:spcPts val="4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AI technologies can create realistic fake news, videos, and images, potentially simulating chemical spills or attacks to spread disinformation.</a:t>
            </a:r>
          </a:p>
          <a:p>
            <a:pPr marL="276225" indent="173038">
              <a:spcBef>
                <a:spcPts val="4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Risks: Public panic, erosion of trust, and hindering effective crisis management.</a:t>
            </a:r>
          </a:p>
          <a:p>
            <a:pPr marL="276225">
              <a:spcBef>
                <a:spcPts val="4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6"/>
              </a:rPr>
              <a:t>https://www.dhs.gov/sites/default/files/2025-01/25_0110_st_impacts_of_adversarial_generative_aI_on_homeland_security_0.pdf</a:t>
            </a:r>
            <a:r>
              <a:rPr lang="en-US" sz="900" dirty="0">
                <a:solidFill>
                  <a:schemeClr val="tx1">
                    <a:lumMod val="75000"/>
                    <a:lumOff val="25000"/>
                  </a:schemeClr>
                </a:solidFill>
                <a:latin typeface="Arial" panose="020B0604020202020204" pitchFamily="34" charset="0"/>
                <a:cs typeface="Arial" panose="020B0604020202020204" pitchFamily="34" charset="0"/>
              </a:rPr>
              <a:t> </a:t>
            </a:r>
          </a:p>
        </p:txBody>
      </p:sp>
      <p:pic>
        <p:nvPicPr>
          <p:cNvPr id="3078" name="Picture 6" descr="Dual use of artificial-intelligence-powered drug discovery | Nature Machine  Intelligence">
            <a:extLst>
              <a:ext uri="{FF2B5EF4-FFF2-40B4-BE49-F238E27FC236}">
                <a16:creationId xmlns:a16="http://schemas.microsoft.com/office/drawing/2014/main" id="{270D6CA0-663D-3A0A-99B5-D1F76A7921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892" y="1490713"/>
            <a:ext cx="5280943" cy="16970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w self-driving labs are transforming the chemical industry | World  Economic Forum">
            <a:extLst>
              <a:ext uri="{FF2B5EF4-FFF2-40B4-BE49-F238E27FC236}">
                <a16:creationId xmlns:a16="http://schemas.microsoft.com/office/drawing/2014/main" id="{B5631932-1D5A-2A32-07A4-5FBE0766B1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437" y="3280701"/>
            <a:ext cx="2649927" cy="176661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ecuring India's critical infrastructure: Prioritising cybersecurity in  chemical facilities">
            <a:extLst>
              <a:ext uri="{FF2B5EF4-FFF2-40B4-BE49-F238E27FC236}">
                <a16:creationId xmlns:a16="http://schemas.microsoft.com/office/drawing/2014/main" id="{D3A7879C-F8E7-7E92-7F86-5C6759B5D7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7585" y="3291707"/>
            <a:ext cx="2478795" cy="174460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ARPA Explores AI to Reimagine Physical Safety and Combat Disinformation |  FedTech Magazine">
            <a:extLst>
              <a:ext uri="{FF2B5EF4-FFF2-40B4-BE49-F238E27FC236}">
                <a16:creationId xmlns:a16="http://schemas.microsoft.com/office/drawing/2014/main" id="{96BCB0C3-70C5-4010-7639-1E7A5F5334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865" y="5140254"/>
            <a:ext cx="4058310" cy="140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4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457803-3D8F-37CF-1F3E-4C4A18998191}"/>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758C6364-0E67-51FE-8771-EEEB35D1CF99}"/>
              </a:ext>
            </a:extLst>
          </p:cNvPr>
          <p:cNvSpPr>
            <a:spLocks noGrp="1"/>
          </p:cNvSpPr>
          <p:nvPr>
            <p:ph type="title"/>
          </p:nvPr>
        </p:nvSpPr>
        <p:spPr>
          <a:xfrm>
            <a:off x="335664" y="-127000"/>
            <a:ext cx="8596668" cy="1320800"/>
          </a:xfrm>
        </p:spPr>
        <p:txBody>
          <a:bodyPr>
            <a:normAutofit/>
          </a:bodyPr>
          <a:lstStyle/>
          <a:p>
            <a:r>
              <a:rPr lang="en-GB" sz="4000" dirty="0"/>
              <a:t>B Threat Landscape</a:t>
            </a:r>
          </a:p>
        </p:txBody>
      </p:sp>
      <p:sp>
        <p:nvSpPr>
          <p:cNvPr id="6" name="Segnaposto piè di pagina 5">
            <a:extLst>
              <a:ext uri="{FF2B5EF4-FFF2-40B4-BE49-F238E27FC236}">
                <a16:creationId xmlns:a16="http://schemas.microsoft.com/office/drawing/2014/main" id="{EE568FA7-2E15-3FAE-978C-973F3638D2FF}"/>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6026D3DD-DDA4-7205-C950-82BB9561CF5A}"/>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C2304253-B85D-2A89-9AD0-BF54DBC5591B}"/>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11</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8FDD0C0E-F6C2-C8BF-BBE4-8F747C2C86D7}"/>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2" name="CasellaDiTesto 1">
            <a:extLst>
              <a:ext uri="{FF2B5EF4-FFF2-40B4-BE49-F238E27FC236}">
                <a16:creationId xmlns:a16="http://schemas.microsoft.com/office/drawing/2014/main" id="{CFA34BD3-25C0-ED48-1EAA-A2D59BBF3E0B}"/>
              </a:ext>
            </a:extLst>
          </p:cNvPr>
          <p:cNvSpPr txBox="1"/>
          <p:nvPr/>
        </p:nvSpPr>
        <p:spPr>
          <a:xfrm>
            <a:off x="5906530" y="658455"/>
            <a:ext cx="6285470" cy="5827924"/>
          </a:xfrm>
          <a:prstGeom prst="rect">
            <a:avLst/>
          </a:prstGeom>
        </p:spPr>
        <p:txBody>
          <a:bodyPr vert="horz" lIns="91440" tIns="45720" rIns="91440" bIns="45720" rtlCol="0">
            <a:normAutofit/>
          </a:bodyPr>
          <a:lstStyle/>
          <a:p>
            <a:pPr marL="450850">
              <a:lnSpc>
                <a:spcPct val="90000"/>
              </a:lnSpc>
              <a:spcBef>
                <a:spcPts val="100"/>
              </a:spcBef>
              <a:buClr>
                <a:schemeClr val="accent1"/>
              </a:buClr>
              <a:buSzPct val="80000"/>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
              </a:spcBef>
              <a:buClr>
                <a:schemeClr val="accent1"/>
              </a:buClr>
              <a:buSzPct val="80000"/>
              <a:buFont typeface="Wingdings 3" charset="2"/>
              <a:buChar char=""/>
            </a:pPr>
            <a:r>
              <a:rPr lang="en-US" b="1" dirty="0">
                <a:solidFill>
                  <a:schemeClr val="tx1">
                    <a:lumMod val="75000"/>
                    <a:lumOff val="25000"/>
                  </a:schemeClr>
                </a:solidFill>
                <a:latin typeface="Arial" panose="020B0604020202020204" pitchFamily="34" charset="0"/>
                <a:cs typeface="Arial" panose="020B0604020202020204" pitchFamily="34" charset="0"/>
              </a:rPr>
              <a:t>Siege of Caffa (1346, Crimea)</a:t>
            </a:r>
          </a:p>
          <a:p>
            <a:pPr marL="585788" indent="-134938" algn="just">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During the siege of the Genoese city of Caffa (modern-day Feodosia, Crimea), Mongol forces reportedly catapulted plague-infected corpses over the city walls, infecting inhabitants and contributing to the spread of the Black Death into Europe</a:t>
            </a:r>
          </a:p>
          <a:p>
            <a:pPr marL="585788" indent="-134938" algn="just">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Demonstrated how pathogens could be weaponized long before modern microbiology.</a:t>
            </a:r>
          </a:p>
          <a:p>
            <a:pPr marL="450850">
              <a:lnSpc>
                <a:spcPct val="90000"/>
              </a:lnSpc>
              <a:spcBef>
                <a:spcPts val="100"/>
              </a:spcBef>
              <a:buClr>
                <a:schemeClr val="accent1"/>
              </a:buClr>
              <a:buSzPct val="80000"/>
            </a:pPr>
            <a:r>
              <a:rPr lang="en-US" sz="1000" dirty="0">
                <a:solidFill>
                  <a:schemeClr val="tx1">
                    <a:lumMod val="75000"/>
                    <a:lumOff val="25000"/>
                  </a:schemeClr>
                </a:solidFill>
                <a:latin typeface="Arial" panose="020B0604020202020204" pitchFamily="34" charset="0"/>
                <a:cs typeface="Arial" panose="020B0604020202020204" pitchFamily="34" charset="0"/>
                <a:hlinkClick r:id="rId3"/>
              </a:rPr>
              <a:t>https://www.embopress.org/doi/full/10.1038/sj.embor.embor849</a:t>
            </a:r>
            <a:r>
              <a:rPr lang="en-US" sz="1000" dirty="0">
                <a:solidFill>
                  <a:schemeClr val="tx1">
                    <a:lumMod val="75000"/>
                    <a:lumOff val="25000"/>
                  </a:schemeClr>
                </a:solidFill>
                <a:latin typeface="Arial" panose="020B0604020202020204" pitchFamily="34" charset="0"/>
                <a:cs typeface="Arial" panose="020B0604020202020204" pitchFamily="34" charset="0"/>
              </a:rPr>
              <a:t> </a:t>
            </a:r>
          </a:p>
          <a:p>
            <a:pPr>
              <a:lnSpc>
                <a:spcPct val="90000"/>
              </a:lnSpc>
              <a:spcBef>
                <a:spcPts val="100"/>
              </a:spcBef>
              <a:buClr>
                <a:schemeClr val="accent1"/>
              </a:buClr>
              <a:buSzPct val="80000"/>
            </a:pPr>
            <a:endParaRPr lang="en-US" b="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
              </a:spcBef>
              <a:buClr>
                <a:schemeClr val="accent1"/>
              </a:buClr>
              <a:buSzPct val="80000"/>
              <a:buFont typeface="Wingdings 3" charset="2"/>
              <a:buChar char=""/>
            </a:pPr>
            <a:r>
              <a:rPr lang="en-US" b="1" dirty="0">
                <a:solidFill>
                  <a:schemeClr val="tx1">
                    <a:lumMod val="75000"/>
                    <a:lumOff val="25000"/>
                  </a:schemeClr>
                </a:solidFill>
                <a:latin typeface="Arial" panose="020B0604020202020204" pitchFamily="34" charset="0"/>
                <a:cs typeface="Arial" panose="020B0604020202020204" pitchFamily="34" charset="0"/>
              </a:rPr>
              <a:t>Aral Smallpox Incident (1971, Kazakhstan)</a:t>
            </a:r>
          </a:p>
          <a:p>
            <a:pPr marL="623888" indent="-174625">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A biological weapons test in the Aral Sea led to a smallpox outbreak in </a:t>
            </a:r>
            <a:r>
              <a:rPr lang="en-US" sz="1100" dirty="0" err="1">
                <a:solidFill>
                  <a:schemeClr val="tx1">
                    <a:lumMod val="75000"/>
                    <a:lumOff val="25000"/>
                  </a:schemeClr>
                </a:solidFill>
                <a:latin typeface="Arial" panose="020B0604020202020204" pitchFamily="34" charset="0"/>
                <a:cs typeface="Arial" panose="020B0604020202020204" pitchFamily="34" charset="0"/>
              </a:rPr>
              <a:t>Aralsk</a:t>
            </a:r>
            <a:r>
              <a:rPr lang="en-US" sz="1100" dirty="0">
                <a:solidFill>
                  <a:schemeClr val="tx1">
                    <a:lumMod val="75000"/>
                    <a:lumOff val="25000"/>
                  </a:schemeClr>
                </a:solidFill>
                <a:latin typeface="Arial" panose="020B0604020202020204" pitchFamily="34" charset="0"/>
                <a:cs typeface="Arial" panose="020B0604020202020204" pitchFamily="34" charset="0"/>
              </a:rPr>
              <a:t>, Kazakhstan. Ten people were infected, and three died.</a:t>
            </a:r>
          </a:p>
          <a:p>
            <a:pPr marL="623888" indent="-174625">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Risk of clandestine BWs programs and accidental releases </a:t>
            </a:r>
          </a:p>
          <a:p>
            <a:pPr marL="449263">
              <a:lnSpc>
                <a:spcPct val="90000"/>
              </a:lnSpc>
              <a:spcBef>
                <a:spcPts val="100"/>
              </a:spcBef>
              <a:buClr>
                <a:schemeClr val="accent1"/>
              </a:buClr>
              <a:buSzPct val="80000"/>
            </a:pPr>
            <a:r>
              <a:rPr lang="en-US" sz="800" dirty="0">
                <a:solidFill>
                  <a:schemeClr val="tx1">
                    <a:lumMod val="75000"/>
                    <a:lumOff val="25000"/>
                  </a:schemeClr>
                </a:solidFill>
                <a:latin typeface="Arial" panose="020B0604020202020204" pitchFamily="34" charset="0"/>
                <a:cs typeface="Arial" panose="020B0604020202020204" pitchFamily="34" charset="0"/>
                <a:hlinkClick r:id="rId4"/>
              </a:rPr>
              <a:t>https://www.nonproliferation.org/wp-content/uploads/2016/10/op9.pdf</a:t>
            </a:r>
            <a:r>
              <a:rPr lang="en-US" sz="800" dirty="0">
                <a:solidFill>
                  <a:schemeClr val="tx1">
                    <a:lumMod val="75000"/>
                    <a:lumOff val="25000"/>
                  </a:schemeClr>
                </a:solidFill>
                <a:latin typeface="Arial" panose="020B0604020202020204" pitchFamily="34" charset="0"/>
                <a:cs typeface="Arial" panose="020B0604020202020204" pitchFamily="34" charset="0"/>
              </a:rPr>
              <a:t> </a:t>
            </a:r>
          </a:p>
          <a:p>
            <a:pPr marL="449263">
              <a:lnSpc>
                <a:spcPct val="90000"/>
              </a:lnSpc>
              <a:spcBef>
                <a:spcPts val="100"/>
              </a:spcBef>
              <a:buClr>
                <a:schemeClr val="accent1"/>
              </a:buClr>
              <a:buSzPct val="80000"/>
            </a:pPr>
            <a:endParaRPr lang="en-US" sz="19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
              </a:spcBef>
              <a:buClr>
                <a:schemeClr val="accent1"/>
              </a:buClr>
              <a:buSzPct val="80000"/>
              <a:buFont typeface="Wingdings 3" charset="2"/>
              <a:buChar char=""/>
            </a:pPr>
            <a:r>
              <a:rPr lang="en-US" b="1" dirty="0">
                <a:solidFill>
                  <a:schemeClr val="tx1">
                    <a:lumMod val="75000"/>
                    <a:lumOff val="25000"/>
                  </a:schemeClr>
                </a:solidFill>
                <a:latin typeface="Arial" panose="020B0604020202020204" pitchFamily="34" charset="0"/>
                <a:cs typeface="Arial" panose="020B0604020202020204" pitchFamily="34" charset="0"/>
              </a:rPr>
              <a:t>Anthrax Letters (2001, USA)</a:t>
            </a:r>
          </a:p>
          <a:p>
            <a:pPr marL="582613" indent="-173038">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5 casualties, 17 infected</a:t>
            </a:r>
          </a:p>
          <a:p>
            <a:pPr marL="582613" indent="-173038">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First modern bioterrorist attack on U.S. soil reforming biodefence strategies</a:t>
            </a:r>
          </a:p>
          <a:p>
            <a:pPr marL="409575">
              <a:lnSpc>
                <a:spcPct val="90000"/>
              </a:lnSpc>
              <a:spcBef>
                <a:spcPts val="100"/>
              </a:spcBef>
              <a:buClr>
                <a:schemeClr val="accent1"/>
              </a:buClr>
              <a:buSzPct val="80000"/>
            </a:pPr>
            <a:r>
              <a:rPr lang="en-US" sz="800" dirty="0">
                <a:solidFill>
                  <a:schemeClr val="tx1">
                    <a:lumMod val="75000"/>
                    <a:lumOff val="25000"/>
                  </a:schemeClr>
                </a:solidFill>
                <a:latin typeface="Arial" panose="020B0604020202020204" pitchFamily="34" charset="0"/>
                <a:cs typeface="Arial" panose="020B0604020202020204" pitchFamily="34" charset="0"/>
                <a:hlinkClick r:id="rId5"/>
              </a:rPr>
              <a:t>https://link.springer.com/chapter/10.1007/978-1-4471-2927-1_46</a:t>
            </a:r>
            <a:r>
              <a:rPr lang="en-US" sz="800" dirty="0">
                <a:solidFill>
                  <a:schemeClr val="tx1">
                    <a:lumMod val="75000"/>
                    <a:lumOff val="25000"/>
                  </a:schemeClr>
                </a:solidFill>
                <a:latin typeface="Arial" panose="020B0604020202020204" pitchFamily="34" charset="0"/>
                <a:cs typeface="Arial" panose="020B0604020202020204" pitchFamily="34" charset="0"/>
              </a:rPr>
              <a:t> </a:t>
            </a:r>
          </a:p>
          <a:p>
            <a:pPr marL="409575">
              <a:lnSpc>
                <a:spcPct val="90000"/>
              </a:lnSpc>
              <a:spcBef>
                <a:spcPts val="100"/>
              </a:spcBef>
              <a:buClr>
                <a:schemeClr val="accent1"/>
              </a:buClr>
              <a:buSzPct val="80000"/>
            </a:pPr>
            <a:endParaRPr lang="en-US" sz="800" dirty="0">
              <a:solidFill>
                <a:schemeClr val="tx1">
                  <a:lumMod val="75000"/>
                  <a:lumOff val="25000"/>
                </a:schemeClr>
              </a:solidFill>
              <a:latin typeface="Arial" panose="020B0604020202020204" pitchFamily="34" charset="0"/>
              <a:cs typeface="Arial" panose="020B0604020202020204" pitchFamily="34" charset="0"/>
            </a:endParaRPr>
          </a:p>
          <a:p>
            <a:pPr marL="409575">
              <a:lnSpc>
                <a:spcPct val="90000"/>
              </a:lnSpc>
              <a:spcBef>
                <a:spcPts val="100"/>
              </a:spcBef>
              <a:buClr>
                <a:schemeClr val="accent1"/>
              </a:buClr>
              <a:buSzPct val="80000"/>
            </a:pPr>
            <a:endParaRPr lang="en-US" sz="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
              </a:spcBef>
              <a:buClr>
                <a:schemeClr val="accent1"/>
              </a:buClr>
              <a:buSzPct val="80000"/>
              <a:buFont typeface="Wingdings 3" charset="2"/>
              <a:buChar char=""/>
            </a:pPr>
            <a:r>
              <a:rPr lang="en-US" b="1" dirty="0">
                <a:solidFill>
                  <a:schemeClr val="tx1">
                    <a:lumMod val="75000"/>
                    <a:lumOff val="25000"/>
                  </a:schemeClr>
                </a:solidFill>
                <a:latin typeface="Arial" panose="020B0604020202020204" pitchFamily="34" charset="0"/>
                <a:cs typeface="Arial" panose="020B0604020202020204" pitchFamily="34" charset="0"/>
              </a:rPr>
              <a:t>Ebola outbreaks (2014-2020, West Africa and DRC)</a:t>
            </a:r>
          </a:p>
          <a:p>
            <a:pPr marL="582613" indent="-173038">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2014–2016 West Africa: Over 28,000 cases and 11,000 deaths, overwhelming local health systems.</a:t>
            </a:r>
          </a:p>
          <a:p>
            <a:pPr marL="582613" indent="-173038">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2018–2020 DRC: ~3,400 cases, complicated by conflict and mistrust of responders.</a:t>
            </a:r>
          </a:p>
          <a:p>
            <a:pPr marL="409575">
              <a:lnSpc>
                <a:spcPct val="90000"/>
              </a:lnSpc>
              <a:spcBef>
                <a:spcPts val="100"/>
              </a:spcBef>
              <a:buClr>
                <a:schemeClr val="accent1"/>
              </a:buClr>
              <a:buSzPct val="80000"/>
            </a:pPr>
            <a:r>
              <a:rPr lang="en-US" sz="800" dirty="0">
                <a:solidFill>
                  <a:schemeClr val="tx1">
                    <a:lumMod val="75000"/>
                    <a:lumOff val="25000"/>
                  </a:schemeClr>
                </a:solidFill>
                <a:latin typeface="Arial" panose="020B0604020202020204" pitchFamily="34" charset="0"/>
                <a:cs typeface="Arial" panose="020B0604020202020204" pitchFamily="34" charset="0"/>
                <a:hlinkClick r:id="rId6"/>
              </a:rPr>
              <a:t>https://onlinelibrary.wiley.com/doi/10.1155/2015/769121</a:t>
            </a:r>
            <a:r>
              <a:rPr lang="en-US" sz="800" dirty="0">
                <a:solidFill>
                  <a:schemeClr val="tx1">
                    <a:lumMod val="75000"/>
                    <a:lumOff val="25000"/>
                  </a:schemeClr>
                </a:solidFill>
                <a:latin typeface="Arial" panose="020B0604020202020204" pitchFamily="34" charset="0"/>
                <a:cs typeface="Arial" panose="020B0604020202020204" pitchFamily="34" charset="0"/>
              </a:rPr>
              <a:t> </a:t>
            </a:r>
          </a:p>
          <a:p>
            <a:pPr marL="409575">
              <a:lnSpc>
                <a:spcPct val="90000"/>
              </a:lnSpc>
              <a:spcBef>
                <a:spcPts val="100"/>
              </a:spcBef>
              <a:buClr>
                <a:schemeClr val="accent1"/>
              </a:buClr>
              <a:buSzPct val="80000"/>
            </a:pPr>
            <a:endParaRPr lang="en-US" sz="900" dirty="0">
              <a:solidFill>
                <a:schemeClr val="tx1">
                  <a:lumMod val="75000"/>
                  <a:lumOff val="25000"/>
                </a:schemeClr>
              </a:solidFill>
              <a:latin typeface="Arial" panose="020B0604020202020204" pitchFamily="34" charset="0"/>
              <a:cs typeface="Arial" panose="020B0604020202020204" pitchFamily="34" charset="0"/>
            </a:endParaRPr>
          </a:p>
          <a:p>
            <a:pPr marL="409575">
              <a:lnSpc>
                <a:spcPct val="90000"/>
              </a:lnSpc>
              <a:spcBef>
                <a:spcPts val="100"/>
              </a:spcBef>
              <a:buClr>
                <a:schemeClr val="accent1"/>
              </a:buClr>
              <a:buSzPct val="80000"/>
            </a:pPr>
            <a:endParaRPr lang="en-US" sz="9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
              </a:spcBef>
              <a:buClr>
                <a:schemeClr val="accent1"/>
              </a:buClr>
              <a:buSzPct val="80000"/>
              <a:buFont typeface="Wingdings 3" charset="2"/>
              <a:buChar char=""/>
            </a:pPr>
            <a:r>
              <a:rPr lang="en-US" b="1" dirty="0">
                <a:solidFill>
                  <a:schemeClr val="tx1">
                    <a:lumMod val="75000"/>
                    <a:lumOff val="25000"/>
                  </a:schemeClr>
                </a:solidFill>
                <a:latin typeface="Arial" panose="020B0604020202020204" pitchFamily="34" charset="0"/>
                <a:cs typeface="Arial" panose="020B0604020202020204" pitchFamily="34" charset="0"/>
              </a:rPr>
              <a:t>Spanish Flu and COVID-19 pandemics (World) </a:t>
            </a:r>
          </a:p>
          <a:p>
            <a:pPr marL="585788" indent="-184150">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Spanish Flu (1918–1920): Infected ~500 million people, causing over 50 million deaths.</a:t>
            </a:r>
          </a:p>
          <a:p>
            <a:pPr marL="585788" indent="-184150">
              <a:lnSpc>
                <a:spcPct val="90000"/>
              </a:lnSpc>
              <a:spcBef>
                <a:spcPts val="100"/>
              </a:spcBef>
              <a:buClr>
                <a:schemeClr val="accent1"/>
              </a:buClr>
              <a:buSzPct val="80000"/>
              <a:buFont typeface="Wingdings 3" charset="2"/>
              <a:buChar char=""/>
            </a:pPr>
            <a:r>
              <a:rPr lang="en-US" sz="1100" dirty="0">
                <a:solidFill>
                  <a:schemeClr val="tx1">
                    <a:lumMod val="75000"/>
                    <a:lumOff val="25000"/>
                  </a:schemeClr>
                </a:solidFill>
                <a:latin typeface="Arial" panose="020B0604020202020204" pitchFamily="34" charset="0"/>
                <a:cs typeface="Arial" panose="020B0604020202020204" pitchFamily="34" charset="0"/>
              </a:rPr>
              <a:t>COVID-19 Pandemic (2019–Present): Over 6.9 million confirmed deaths globally as of 2023, with massive societal and economic impacts.</a:t>
            </a:r>
          </a:p>
          <a:p>
            <a:pPr marL="401638">
              <a:lnSpc>
                <a:spcPct val="90000"/>
              </a:lnSpc>
              <a:spcBef>
                <a:spcPts val="100"/>
              </a:spcBef>
              <a:buClr>
                <a:schemeClr val="accent1"/>
              </a:buClr>
              <a:buSzPct val="80000"/>
            </a:pPr>
            <a:r>
              <a:rPr lang="en-US" sz="800" dirty="0">
                <a:solidFill>
                  <a:schemeClr val="tx1">
                    <a:lumMod val="75000"/>
                    <a:lumOff val="25000"/>
                  </a:schemeClr>
                </a:solidFill>
                <a:latin typeface="Arial" panose="020B0604020202020204" pitchFamily="34" charset="0"/>
                <a:cs typeface="Arial" panose="020B0604020202020204" pitchFamily="34" charset="0"/>
                <a:hlinkClick r:id="rId7"/>
              </a:rPr>
              <a:t>https://onlinelibrary.wiley.com/doi/10.1111/ene.16312</a:t>
            </a:r>
            <a:r>
              <a:rPr lang="en-US" sz="800" dirty="0">
                <a:solidFill>
                  <a:schemeClr val="tx1">
                    <a:lumMod val="75000"/>
                    <a:lumOff val="25000"/>
                  </a:schemeClr>
                </a:solidFill>
                <a:latin typeface="Arial" panose="020B0604020202020204" pitchFamily="34" charset="0"/>
                <a:cs typeface="Arial" panose="020B0604020202020204" pitchFamily="34" charset="0"/>
              </a:rPr>
              <a:t> </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26" name="Picture 2" descr="The Siege of Caffa: Prelude to the Black Death - Owlcation">
            <a:extLst>
              <a:ext uri="{FF2B5EF4-FFF2-40B4-BE49-F238E27FC236}">
                <a16:creationId xmlns:a16="http://schemas.microsoft.com/office/drawing/2014/main" id="{C0C92EDF-ED0D-1CDF-BB01-636A1F3EDC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961" y="1345476"/>
            <a:ext cx="2551429" cy="1820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alsk: A Kazakh Town That Lived Through a Smallpox Epidemic | Davis Center">
            <a:extLst>
              <a:ext uri="{FF2B5EF4-FFF2-40B4-BE49-F238E27FC236}">
                <a16:creationId xmlns:a16="http://schemas.microsoft.com/office/drawing/2014/main" id="{41DA39ED-DD8C-7B5A-3E2F-8B8A202C48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6082" y="1345476"/>
            <a:ext cx="2730064" cy="18200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erithrax or Anthrax Investigation — FBI">
            <a:extLst>
              <a:ext uri="{FF2B5EF4-FFF2-40B4-BE49-F238E27FC236}">
                <a16:creationId xmlns:a16="http://schemas.microsoft.com/office/drawing/2014/main" id="{21EE2035-57E3-DF89-3D80-214A0F3300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961" y="3266354"/>
            <a:ext cx="2551429" cy="16711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go's Ebola outbreak, now concentrated in a gold mining area, remains a  global emergency: WHO - ABC News">
            <a:extLst>
              <a:ext uri="{FF2B5EF4-FFF2-40B4-BE49-F238E27FC236}">
                <a16:creationId xmlns:a16="http://schemas.microsoft.com/office/drawing/2014/main" id="{6E351491-0CB1-22EC-3DEF-21B0709120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0961" y="5028162"/>
            <a:ext cx="2557840" cy="14387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ata Medica - Tampone antigenico Covid19">
            <a:extLst>
              <a:ext uri="{FF2B5EF4-FFF2-40B4-BE49-F238E27FC236}">
                <a16:creationId xmlns:a16="http://schemas.microsoft.com/office/drawing/2014/main" id="{444D4868-38EE-BB83-CE35-F744E6B9C3B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166" r="7730"/>
          <a:stretch/>
        </p:blipFill>
        <p:spPr bwMode="auto">
          <a:xfrm>
            <a:off x="3019762" y="5025583"/>
            <a:ext cx="2636384" cy="14387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istory Through Pulitzer: “Ebola Ravages West Africa” - The Durham Museum :  The Durham Museum">
            <a:extLst>
              <a:ext uri="{FF2B5EF4-FFF2-40B4-BE49-F238E27FC236}">
                <a16:creationId xmlns:a16="http://schemas.microsoft.com/office/drawing/2014/main" id="{633D3493-F950-7143-E71E-EDF97A1D9C6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385" b="2909"/>
          <a:stretch/>
        </p:blipFill>
        <p:spPr bwMode="auto">
          <a:xfrm>
            <a:off x="2926082" y="3278711"/>
            <a:ext cx="2730064" cy="167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49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3ACACB-4D40-1D04-B0F5-6B705A7FF5EF}"/>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F53FB51C-0387-9C9B-7251-9E67864D4520}"/>
              </a:ext>
            </a:extLst>
          </p:cNvPr>
          <p:cNvSpPr>
            <a:spLocks noGrp="1"/>
          </p:cNvSpPr>
          <p:nvPr>
            <p:ph type="title"/>
          </p:nvPr>
        </p:nvSpPr>
        <p:spPr>
          <a:xfrm>
            <a:off x="335664" y="-127000"/>
            <a:ext cx="8596668" cy="1320800"/>
          </a:xfrm>
        </p:spPr>
        <p:txBody>
          <a:bodyPr>
            <a:normAutofit/>
          </a:bodyPr>
          <a:lstStyle/>
          <a:p>
            <a:r>
              <a:rPr lang="en-GB" sz="4000" dirty="0"/>
              <a:t>B-AI Threat Landscape</a:t>
            </a:r>
          </a:p>
        </p:txBody>
      </p:sp>
      <p:sp>
        <p:nvSpPr>
          <p:cNvPr id="6" name="Segnaposto piè di pagina 5">
            <a:extLst>
              <a:ext uri="{FF2B5EF4-FFF2-40B4-BE49-F238E27FC236}">
                <a16:creationId xmlns:a16="http://schemas.microsoft.com/office/drawing/2014/main" id="{BBAD7DFE-ACF9-7FB3-6098-1503407A23D0}"/>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90B953E5-7060-995A-025D-E12F87C81415}"/>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1B5F0548-F0B8-951A-820B-082957E9E9C7}"/>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12</a:t>
            </a:fld>
            <a:endParaRPr lang="en-GB"/>
          </a:p>
        </p:txBody>
      </p:sp>
      <p:pic>
        <p:nvPicPr>
          <p:cNvPr id="4" name="Immagine 3" descr="Immagine che contiene testo, Carattere, logo, Elementi grafici&#10;&#10;Il contenuto generato dall'IA potrebbe non essere corretto.">
            <a:extLst>
              <a:ext uri="{FF2B5EF4-FFF2-40B4-BE49-F238E27FC236}">
                <a16:creationId xmlns:a16="http://schemas.microsoft.com/office/drawing/2014/main" id="{EFB42219-13A3-AC1C-799C-E2FB48152F08}"/>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2" name="CasellaDiTesto 1">
            <a:extLst>
              <a:ext uri="{FF2B5EF4-FFF2-40B4-BE49-F238E27FC236}">
                <a16:creationId xmlns:a16="http://schemas.microsoft.com/office/drawing/2014/main" id="{D1D5D01F-9F12-0B92-FF1E-477AA4256A55}"/>
              </a:ext>
            </a:extLst>
          </p:cNvPr>
          <p:cNvSpPr txBox="1"/>
          <p:nvPr/>
        </p:nvSpPr>
        <p:spPr>
          <a:xfrm>
            <a:off x="5523470" y="1110653"/>
            <a:ext cx="6668531" cy="5508219"/>
          </a:xfrm>
          <a:prstGeom prst="rect">
            <a:avLst/>
          </a:prstGeom>
        </p:spPr>
        <p:txBody>
          <a:bodyPr vert="horz" lIns="91440" tIns="45720" rIns="91440" bIns="45720" rtlCol="0">
            <a:normAutofit fontScale="92500" lnSpcReduction="10000"/>
          </a:bodyPr>
          <a:lstStyle/>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AI-Assisted Design of Pathogens </a:t>
            </a:r>
          </a:p>
          <a:p>
            <a:pPr marL="409575" indent="-153988" algn="just">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AI models can be easily redirected from beneficial to harmful purposes with minimal changes (Urbina again)</a:t>
            </a:r>
          </a:p>
          <a:p>
            <a:pPr marL="409575" indent="-153988" algn="just">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There’s a critical need for ethical guidelines and oversight in AI research to prevent misuse.</a:t>
            </a:r>
          </a:p>
          <a:p>
            <a:pPr marL="255587" algn="just">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3"/>
              </a:rPr>
              <a:t>https://www.embopress.org/doi/full/10.1038/s44319-024-00124-7</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marL="255587" algn="just">
              <a:lnSpc>
                <a:spcPct val="90000"/>
              </a:lnSpc>
              <a:spcBef>
                <a:spcPts val="1000"/>
              </a:spcBef>
              <a:buClr>
                <a:schemeClr val="accent1"/>
              </a:buClr>
              <a:buSzPct val="80000"/>
            </a:pPr>
            <a:endParaRPr lang="en-US" sz="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it-IT" sz="1900" b="1" dirty="0">
                <a:latin typeface="Arial" panose="020B0604020202020204" pitchFamily="34" charset="0"/>
                <a:cs typeface="Arial" panose="020B0604020202020204" pitchFamily="34" charset="0"/>
              </a:rPr>
              <a:t>AI </a:t>
            </a:r>
            <a:r>
              <a:rPr lang="it-IT" sz="1900" b="1" dirty="0" err="1">
                <a:latin typeface="Arial" panose="020B0604020202020204" pitchFamily="34" charset="0"/>
                <a:cs typeface="Arial" panose="020B0604020202020204" pitchFamily="34" charset="0"/>
              </a:rPr>
              <a:t>Outperforms</a:t>
            </a:r>
            <a:r>
              <a:rPr lang="it-IT" sz="1900" b="1" dirty="0">
                <a:latin typeface="Arial" panose="020B0604020202020204" pitchFamily="34" charset="0"/>
                <a:cs typeface="Arial" panose="020B0604020202020204" pitchFamily="34" charset="0"/>
              </a:rPr>
              <a:t> </a:t>
            </a:r>
            <a:r>
              <a:rPr lang="it-IT" sz="1900" b="1" dirty="0" err="1">
                <a:latin typeface="Arial" panose="020B0604020202020204" pitchFamily="34" charset="0"/>
                <a:cs typeface="Arial" panose="020B0604020202020204" pitchFamily="34" charset="0"/>
              </a:rPr>
              <a:t>Virologists</a:t>
            </a:r>
            <a:r>
              <a:rPr lang="it-IT" sz="1900" b="1" dirty="0">
                <a:latin typeface="Arial" panose="020B0604020202020204" pitchFamily="34" charset="0"/>
                <a:cs typeface="Arial" panose="020B0604020202020204" pitchFamily="34" charset="0"/>
              </a:rPr>
              <a:t> in </a:t>
            </a:r>
            <a:r>
              <a:rPr lang="it-IT" sz="1900" b="1" dirty="0" err="1">
                <a:latin typeface="Arial" panose="020B0604020202020204" pitchFamily="34" charset="0"/>
                <a:cs typeface="Arial" panose="020B0604020202020204" pitchFamily="34" charset="0"/>
              </a:rPr>
              <a:t>Laboratory</a:t>
            </a:r>
            <a:r>
              <a:rPr lang="it-IT" sz="1900" b="1" dirty="0">
                <a:latin typeface="Arial" panose="020B0604020202020204" pitchFamily="34" charset="0"/>
                <a:cs typeface="Arial" panose="020B0604020202020204" pitchFamily="34" charset="0"/>
              </a:rPr>
              <a:t> Tasks</a:t>
            </a:r>
          </a:p>
          <a:p>
            <a:pPr marL="401638" indent="-169863" algn="just">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A recent study introduced the Virology Capabilities Test (VCT) to assess AI models’ proficiency in virology lab tasks. OpenAI’s o3 model achieved a 43.8% accuracy rate, outperforming 94% of expert virologists, who averaged 22.1%</a:t>
            </a:r>
          </a:p>
          <a:p>
            <a:pPr marL="401638" indent="-169863">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Risks: AI systems can surpass human experts in specialized tasks</a:t>
            </a:r>
          </a:p>
          <a:p>
            <a:pPr marL="242887">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4"/>
              </a:rPr>
              <a:t>https://arxiv.org/abs/2504.16137?utm_source=chatgpt.com</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marL="242887">
              <a:lnSpc>
                <a:spcPct val="90000"/>
              </a:lnSpc>
              <a:spcBef>
                <a:spcPts val="1000"/>
              </a:spcBef>
              <a:buClr>
                <a:schemeClr val="accent1"/>
              </a:buClr>
              <a:buSzPct val="80000"/>
            </a:pPr>
            <a:endParaRPr lang="en-US" sz="5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Dual-Use Nature of AI in Life Sciences</a:t>
            </a:r>
          </a:p>
          <a:p>
            <a:pPr marL="449263"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AI-DUAL-USE dilemma</a:t>
            </a:r>
          </a:p>
          <a:p>
            <a:pPr marL="409575">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5"/>
              </a:rPr>
              <a:t>https://www.nature.com/articles/s42256-022-00511-6</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marL="409575">
              <a:lnSpc>
                <a:spcPct val="90000"/>
              </a:lnSpc>
              <a:spcBef>
                <a:spcPts val="1000"/>
              </a:spcBef>
              <a:buClr>
                <a:schemeClr val="accent1"/>
              </a:buClr>
              <a:buSzPct val="80000"/>
            </a:pPr>
            <a:endParaRPr lang="en-US" sz="5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AI-Enabled Democratization of Bioweapon Knowledge</a:t>
            </a:r>
          </a:p>
          <a:p>
            <a:pPr marL="276225"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Research has shown that large language models (LLMs) can provide detailed instructions on creating biological weapons, making such knowledge accessible to individuals without specialized expertise.</a:t>
            </a:r>
          </a:p>
          <a:p>
            <a:pPr marL="276225"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Risks: Misuse of LLMs</a:t>
            </a:r>
          </a:p>
          <a:p>
            <a:pPr marL="276225">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6"/>
              </a:rPr>
              <a:t>https://www.nature.com/articles/s41597-024-03099-1</a:t>
            </a:r>
            <a:r>
              <a:rPr lang="en-US" sz="900" dirty="0">
                <a:solidFill>
                  <a:schemeClr val="tx1">
                    <a:lumMod val="75000"/>
                    <a:lumOff val="25000"/>
                  </a:schemeClr>
                </a:solidFill>
                <a:latin typeface="Arial" panose="020B0604020202020204" pitchFamily="34" charset="0"/>
                <a:cs typeface="Arial" panose="020B0604020202020204" pitchFamily="34" charset="0"/>
              </a:rPr>
              <a:t> </a:t>
            </a:r>
          </a:p>
        </p:txBody>
      </p:sp>
      <p:pic>
        <p:nvPicPr>
          <p:cNvPr id="2050" name="Picture 2" descr="Frontiers | Emerging applications of artificial intelligence in pathogen  genomics">
            <a:extLst>
              <a:ext uri="{FF2B5EF4-FFF2-40B4-BE49-F238E27FC236}">
                <a16:creationId xmlns:a16="http://schemas.microsoft.com/office/drawing/2014/main" id="{73DEDC4C-0CFD-6563-3585-E98AE58D0B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39" y="1528100"/>
            <a:ext cx="2730137" cy="20695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ontiers | Artificial intelligence applications in the diagnosis and  treatment of bacterial infections">
            <a:extLst>
              <a:ext uri="{FF2B5EF4-FFF2-40B4-BE49-F238E27FC236}">
                <a16:creationId xmlns:a16="http://schemas.microsoft.com/office/drawing/2014/main" id="{2FF76D35-5484-E723-E3E2-33A35DA8EC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3753" y="1476103"/>
            <a:ext cx="2177540" cy="21735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rtificial intelligence and machine learning assisted drug delivery for  effective treatment of infectious diseases - ScienceDirect">
            <a:extLst>
              <a:ext uri="{FF2B5EF4-FFF2-40B4-BE49-F238E27FC236}">
                <a16:creationId xmlns:a16="http://schemas.microsoft.com/office/drawing/2014/main" id="{5DEE7758-E869-347C-33D1-F3EEF3ACC9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39" y="3910622"/>
            <a:ext cx="5333177" cy="171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14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B2BAB7-F436-5E31-4E92-68ED986C3949}"/>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DB6228C6-B4BC-0C1C-BB48-751E05A46BCD}"/>
              </a:ext>
            </a:extLst>
          </p:cNvPr>
          <p:cNvSpPr>
            <a:spLocks noGrp="1"/>
          </p:cNvSpPr>
          <p:nvPr>
            <p:ph type="title"/>
          </p:nvPr>
        </p:nvSpPr>
        <p:spPr>
          <a:xfrm>
            <a:off x="335664" y="-127000"/>
            <a:ext cx="8596668" cy="1320800"/>
          </a:xfrm>
        </p:spPr>
        <p:txBody>
          <a:bodyPr>
            <a:normAutofit/>
          </a:bodyPr>
          <a:lstStyle/>
          <a:p>
            <a:r>
              <a:rPr lang="en-GB" sz="4000" dirty="0"/>
              <a:t>RN Threat Landscape</a:t>
            </a:r>
          </a:p>
        </p:txBody>
      </p:sp>
      <p:sp>
        <p:nvSpPr>
          <p:cNvPr id="6" name="Segnaposto piè di pagina 5">
            <a:extLst>
              <a:ext uri="{FF2B5EF4-FFF2-40B4-BE49-F238E27FC236}">
                <a16:creationId xmlns:a16="http://schemas.microsoft.com/office/drawing/2014/main" id="{0193B675-2A74-F45A-2793-9B374B60FC3D}"/>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8CC1C45D-9653-0A94-2D35-5B5633B20C53}"/>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CE571235-3D3E-AC75-DD60-13007FF83759}"/>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13</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46A7C43B-0D24-E026-9D74-3FBB6E1C6214}"/>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2" name="CasellaDiTesto 1">
            <a:extLst>
              <a:ext uri="{FF2B5EF4-FFF2-40B4-BE49-F238E27FC236}">
                <a16:creationId xmlns:a16="http://schemas.microsoft.com/office/drawing/2014/main" id="{94E29D2A-6A55-15E1-EAED-38B31B546441}"/>
              </a:ext>
            </a:extLst>
          </p:cNvPr>
          <p:cNvSpPr txBox="1"/>
          <p:nvPr/>
        </p:nvSpPr>
        <p:spPr>
          <a:xfrm>
            <a:off x="5717113" y="973098"/>
            <a:ext cx="6474887" cy="5493849"/>
          </a:xfrm>
          <a:prstGeom prst="rect">
            <a:avLst/>
          </a:prstGeom>
        </p:spPr>
        <p:txBody>
          <a:bodyPr vert="horz" lIns="91440" tIns="45720" rIns="91440" bIns="45720" rtlCol="0">
            <a:normAutofit fontScale="92500" lnSpcReduction="10000"/>
          </a:bodyPr>
          <a:lstStyle/>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Hiroshima and Nagasaki (1945, Japan) </a:t>
            </a:r>
          </a:p>
          <a:p>
            <a:pPr marL="623888" indent="-174625">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The first and only use of nuclear weapons in conflicts showed the devastating immediate and long-term effects.</a:t>
            </a:r>
          </a:p>
          <a:p>
            <a:pPr marL="623888" indent="-174625">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creation of the Treaty on the Non-Proliferation of Nuclear Weapons (NPT).</a:t>
            </a:r>
          </a:p>
          <a:p>
            <a:pPr marL="449263">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3"/>
              </a:rPr>
              <a:t>https://www.tandfonline.com/doi/full/10.1080/25751654.2019.1681226</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marL="449263">
              <a:lnSpc>
                <a:spcPct val="90000"/>
              </a:lnSpc>
              <a:spcBef>
                <a:spcPts val="1000"/>
              </a:spcBef>
              <a:buClr>
                <a:schemeClr val="accent1"/>
              </a:buClr>
              <a:buSzPct val="80000"/>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Chernobyl Disaster (1986, Ukraine)</a:t>
            </a:r>
          </a:p>
          <a:p>
            <a:pPr marL="623888" indent="-174625" algn="just">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Reactor 4 exploded during a safety test at the Chernobyl Nuclear Power Plant in Ukraine. The event released massive radioactive contamination across Europe.</a:t>
            </a:r>
          </a:p>
          <a:p>
            <a:pPr marL="623888" indent="-174625">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The worst nuclear accident in history in terms of radiation released and human/environmental impact.</a:t>
            </a:r>
          </a:p>
          <a:p>
            <a:pPr marL="449263">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4"/>
              </a:rPr>
              <a:t>https://www.sciencedirect.com/science/article/pii/S0936655511005346?via%3Dihub</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marL="449263">
              <a:lnSpc>
                <a:spcPct val="90000"/>
              </a:lnSpc>
              <a:spcBef>
                <a:spcPts val="1000"/>
              </a:spcBef>
              <a:buClr>
                <a:schemeClr val="accent1"/>
              </a:buClr>
              <a:buSzPct val="80000"/>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Fukushima Daiichi Nuclear Disaster (2011, Japan)</a:t>
            </a:r>
          </a:p>
          <a:p>
            <a:pPr marL="582613"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Nerve agent exposure → Deaths, PTSD, urban vulnerability.</a:t>
            </a:r>
          </a:p>
          <a:p>
            <a:pPr marL="582613"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Sparked global debate on the future of nuclear energy.</a:t>
            </a:r>
          </a:p>
          <a:p>
            <a:pPr marL="409575">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5"/>
              </a:rPr>
              <a:t>www.iieta.org/journals/ijsse/paper/10.18280/ijsse.110421</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marL="409575">
              <a:lnSpc>
                <a:spcPct val="90000"/>
              </a:lnSpc>
              <a:spcBef>
                <a:spcPts val="1000"/>
              </a:spcBef>
              <a:buClr>
                <a:schemeClr val="accent1"/>
              </a:buClr>
              <a:buSzPct val="80000"/>
            </a:pPr>
            <a:endParaRPr lang="en-US" sz="9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Goiânia Radiological Accident (1987, Brazil)</a:t>
            </a:r>
          </a:p>
          <a:p>
            <a:pPr marL="582613"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4 deaths, 249 people contaminated, 100,000+ screened.</a:t>
            </a:r>
          </a:p>
          <a:p>
            <a:pPr marL="582613"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Highlighted critical need for radiological security in hospitals, industry, and waste sites.</a:t>
            </a:r>
          </a:p>
          <a:p>
            <a:pPr marL="409575">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6"/>
              </a:rPr>
              <a:t>https://journals.lww.com/health-physics/abstract/1991/01000/medical_and_related_aspects_of_the_goiania.2.aspx</a:t>
            </a:r>
            <a:r>
              <a:rPr lang="en-US" sz="9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076" name="Picture 4" descr="The Hiroshima Bombing Didn't Just End WWII—It Kick-Started the Cold War |  HISTORY">
            <a:extLst>
              <a:ext uri="{FF2B5EF4-FFF2-40B4-BE49-F238E27FC236}">
                <a16:creationId xmlns:a16="http://schemas.microsoft.com/office/drawing/2014/main" id="{E3DA4848-52F8-A3BF-BB8E-C4CACAEC8F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64" y="1814266"/>
            <a:ext cx="2726893" cy="17339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D76BA79-570E-9245-7507-5C880CD551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760"/>
          <a:stretch/>
        </p:blipFill>
        <p:spPr bwMode="auto">
          <a:xfrm>
            <a:off x="2958930" y="1814266"/>
            <a:ext cx="2889847" cy="17339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ukushima disaster: What happened at the nuclear plant?">
            <a:extLst>
              <a:ext uri="{FF2B5EF4-FFF2-40B4-BE49-F238E27FC236}">
                <a16:creationId xmlns:a16="http://schemas.microsoft.com/office/drawing/2014/main" id="{827705D4-8FBA-1534-72E2-48CFC628EA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663" y="3918941"/>
            <a:ext cx="2726893" cy="152704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DB86F1AF-1B59-EE83-507F-3D9D0122E12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323"/>
          <a:stretch/>
        </p:blipFill>
        <p:spPr bwMode="auto">
          <a:xfrm>
            <a:off x="2958930" y="3918941"/>
            <a:ext cx="2812213" cy="152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1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92AF82-26BC-95E3-0057-1973BECA4126}"/>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34CD3A9F-EE97-EF63-3533-088A6E48FBB6}"/>
              </a:ext>
            </a:extLst>
          </p:cNvPr>
          <p:cNvSpPr>
            <a:spLocks noGrp="1"/>
          </p:cNvSpPr>
          <p:nvPr>
            <p:ph type="title"/>
          </p:nvPr>
        </p:nvSpPr>
        <p:spPr>
          <a:xfrm>
            <a:off x="335664" y="-127000"/>
            <a:ext cx="8596668" cy="1320800"/>
          </a:xfrm>
        </p:spPr>
        <p:txBody>
          <a:bodyPr>
            <a:normAutofit/>
          </a:bodyPr>
          <a:lstStyle/>
          <a:p>
            <a:r>
              <a:rPr lang="en-GB" sz="4000" dirty="0"/>
              <a:t>RN-AI Threat Landscape</a:t>
            </a:r>
          </a:p>
        </p:txBody>
      </p:sp>
      <p:sp>
        <p:nvSpPr>
          <p:cNvPr id="6" name="Segnaposto piè di pagina 5">
            <a:extLst>
              <a:ext uri="{FF2B5EF4-FFF2-40B4-BE49-F238E27FC236}">
                <a16:creationId xmlns:a16="http://schemas.microsoft.com/office/drawing/2014/main" id="{7B3F7AB6-AB9A-B6F4-954F-555F958E6E32}"/>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AC62C8F7-975A-E236-A9E2-9C147CD136BA}"/>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EDC67CE7-ACCE-4B93-35E9-5827489B46C1}"/>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14</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805FA675-00ED-A3CD-2D6B-7C7F3B8075E9}"/>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2" name="CasellaDiTesto 1">
            <a:extLst>
              <a:ext uri="{FF2B5EF4-FFF2-40B4-BE49-F238E27FC236}">
                <a16:creationId xmlns:a16="http://schemas.microsoft.com/office/drawing/2014/main" id="{178E913D-D8A7-4E76-9768-EA73844E88D5}"/>
              </a:ext>
            </a:extLst>
          </p:cNvPr>
          <p:cNvSpPr txBox="1"/>
          <p:nvPr/>
        </p:nvSpPr>
        <p:spPr>
          <a:xfrm>
            <a:off x="5694888" y="1065084"/>
            <a:ext cx="6474887" cy="5493849"/>
          </a:xfrm>
          <a:prstGeom prst="rect">
            <a:avLst/>
          </a:prstGeom>
        </p:spPr>
        <p:txBody>
          <a:bodyPr vert="horz" lIns="91440" tIns="45720" rIns="91440" bIns="45720" rtlCol="0">
            <a:normAutofit fontScale="77500" lnSpcReduction="20000"/>
          </a:bodyPr>
          <a:lstStyle/>
          <a:p>
            <a:pPr marL="285750" indent="-285750">
              <a:lnSpc>
                <a:spcPct val="90000"/>
              </a:lnSpc>
              <a:spcBef>
                <a:spcPts val="1000"/>
              </a:spcBef>
              <a:buClr>
                <a:schemeClr val="accent1"/>
              </a:buClr>
              <a:buSzPct val="80000"/>
              <a:buFont typeface="Wingdings 3" charset="2"/>
              <a:buChar char=""/>
            </a:pPr>
            <a:r>
              <a:rPr lang="en-US" sz="2300" b="1" dirty="0">
                <a:solidFill>
                  <a:schemeClr val="tx1">
                    <a:lumMod val="75000"/>
                    <a:lumOff val="25000"/>
                  </a:schemeClr>
                </a:solidFill>
                <a:latin typeface="Arial" panose="020B0604020202020204" pitchFamily="34" charset="0"/>
                <a:cs typeface="Arial" panose="020B0604020202020204" pitchFamily="34" charset="0"/>
              </a:rPr>
              <a:t>AI in Nuclear Command and Control Systems</a:t>
            </a:r>
          </a:p>
          <a:p>
            <a:pPr marL="623888" indent="-174625">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A study by the RAND Corporation explored how AI might affect the risk of nuclear war</a:t>
            </a:r>
          </a:p>
          <a:p>
            <a:pPr marL="623888" indent="-174625">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Risks: Overdependence on AI without adequate human oversight can lead to catastrophic errors</a:t>
            </a:r>
          </a:p>
          <a:p>
            <a:pPr marL="449263">
              <a:lnSpc>
                <a:spcPct val="90000"/>
              </a:lnSpc>
              <a:spcBef>
                <a:spcPts val="1000"/>
              </a:spcBef>
              <a:buClr>
                <a:schemeClr val="accent1"/>
              </a:buClr>
              <a:buSzPct val="80000"/>
            </a:pPr>
            <a:r>
              <a:rPr lang="en-US" sz="1000" dirty="0">
                <a:solidFill>
                  <a:schemeClr val="tx1">
                    <a:lumMod val="75000"/>
                    <a:lumOff val="25000"/>
                  </a:schemeClr>
                </a:solidFill>
                <a:latin typeface="Arial" panose="020B0604020202020204" pitchFamily="34" charset="0"/>
                <a:cs typeface="Arial" panose="020B0604020202020204" pitchFamily="34" charset="0"/>
                <a:hlinkClick r:id="rId3"/>
              </a:rPr>
              <a:t>https://www.rand.org/content/dam/rand/pubs/perspectives/PE200/PE296/RAND_PE296.pdf</a:t>
            </a:r>
            <a:r>
              <a:rPr lang="en-US" sz="1000" dirty="0">
                <a:solidFill>
                  <a:schemeClr val="tx1">
                    <a:lumMod val="75000"/>
                    <a:lumOff val="25000"/>
                  </a:schemeClr>
                </a:solidFill>
                <a:latin typeface="Arial" panose="020B0604020202020204" pitchFamily="34" charset="0"/>
                <a:cs typeface="Arial" panose="020B0604020202020204" pitchFamily="34" charset="0"/>
              </a:rPr>
              <a:t> </a:t>
            </a:r>
          </a:p>
          <a:p>
            <a:pPr marL="449263">
              <a:lnSpc>
                <a:spcPct val="90000"/>
              </a:lnSpc>
              <a:spcBef>
                <a:spcPts val="1000"/>
              </a:spcBef>
              <a:buClr>
                <a:schemeClr val="accent1"/>
              </a:buClr>
              <a:buSzPct val="80000"/>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2300" b="1" dirty="0">
                <a:solidFill>
                  <a:schemeClr val="tx1">
                    <a:lumMod val="75000"/>
                    <a:lumOff val="25000"/>
                  </a:schemeClr>
                </a:solidFill>
                <a:latin typeface="Arial" panose="020B0604020202020204" pitchFamily="34" charset="0"/>
                <a:cs typeface="Arial" panose="020B0604020202020204" pitchFamily="34" charset="0"/>
              </a:rPr>
              <a:t>AI in Nuclear Facility Safety and Operations</a:t>
            </a:r>
          </a:p>
          <a:p>
            <a:pPr marL="623888" indent="-174625">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AI technologies are being employed to enhance the safety and efficiency of nuclear power plants, including predictive maintenance and anomaly detection.</a:t>
            </a:r>
          </a:p>
          <a:p>
            <a:pPr marL="623888" indent="-174625">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Continuous monitoring and human oversight remain essential.</a:t>
            </a:r>
          </a:p>
          <a:p>
            <a:pPr marL="449263">
              <a:lnSpc>
                <a:spcPct val="90000"/>
              </a:lnSpc>
              <a:spcBef>
                <a:spcPts val="1000"/>
              </a:spcBef>
              <a:buClr>
                <a:schemeClr val="accent1"/>
              </a:buClr>
              <a:buSzPct val="80000"/>
            </a:pPr>
            <a:r>
              <a:rPr lang="en-US" sz="1000" dirty="0">
                <a:solidFill>
                  <a:schemeClr val="tx1">
                    <a:lumMod val="75000"/>
                    <a:lumOff val="25000"/>
                  </a:schemeClr>
                </a:solidFill>
                <a:latin typeface="Arial" panose="020B0604020202020204" pitchFamily="34" charset="0"/>
                <a:cs typeface="Arial" panose="020B0604020202020204" pitchFamily="34" charset="0"/>
                <a:hlinkClick r:id="rId4"/>
              </a:rPr>
              <a:t>https://www.iaea.org/newscenter/news/the-future-of-atoms-artificial-intelligence-for-nuclear-applications</a:t>
            </a:r>
            <a:r>
              <a:rPr lang="en-US" sz="1000" dirty="0">
                <a:solidFill>
                  <a:schemeClr val="tx1">
                    <a:lumMod val="75000"/>
                    <a:lumOff val="25000"/>
                  </a:schemeClr>
                </a:solidFill>
                <a:latin typeface="Arial" panose="020B0604020202020204" pitchFamily="34" charset="0"/>
                <a:cs typeface="Arial" panose="020B0604020202020204" pitchFamily="34" charset="0"/>
              </a:rPr>
              <a:t> </a:t>
            </a:r>
          </a:p>
          <a:p>
            <a:pPr marL="449263">
              <a:lnSpc>
                <a:spcPct val="90000"/>
              </a:lnSpc>
              <a:spcBef>
                <a:spcPts val="1000"/>
              </a:spcBef>
              <a:buClr>
                <a:schemeClr val="accent1"/>
              </a:buClr>
              <a:buSzPct val="80000"/>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2300" b="1" dirty="0">
                <a:solidFill>
                  <a:schemeClr val="tx1">
                    <a:lumMod val="75000"/>
                    <a:lumOff val="25000"/>
                  </a:schemeClr>
                </a:solidFill>
                <a:latin typeface="Arial" panose="020B0604020202020204" pitchFamily="34" charset="0"/>
                <a:cs typeface="Arial" panose="020B0604020202020204" pitchFamily="34" charset="0"/>
              </a:rPr>
              <a:t>AI in Nuclear Threat Detection and Non-Proliferation</a:t>
            </a:r>
          </a:p>
          <a:p>
            <a:pPr marL="625475" indent="-219075">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AI enhances the capability to detect and prevent illicit nuclear activities, but also to escape from them.</a:t>
            </a:r>
          </a:p>
          <a:p>
            <a:pPr marL="625475" indent="-219075">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Collaboration between international agencies is necessary for effective implementation.</a:t>
            </a:r>
          </a:p>
          <a:p>
            <a:pPr marL="406400">
              <a:lnSpc>
                <a:spcPct val="90000"/>
              </a:lnSpc>
              <a:spcBef>
                <a:spcPts val="1000"/>
              </a:spcBef>
              <a:buClr>
                <a:schemeClr val="accent1"/>
              </a:buClr>
              <a:buSzPct val="80000"/>
            </a:pPr>
            <a:r>
              <a:rPr lang="en-US" sz="1000" dirty="0">
                <a:solidFill>
                  <a:schemeClr val="tx1">
                    <a:lumMod val="75000"/>
                    <a:lumOff val="25000"/>
                  </a:schemeClr>
                </a:solidFill>
                <a:latin typeface="Arial" panose="020B0604020202020204" pitchFamily="34" charset="0"/>
                <a:cs typeface="Arial" panose="020B0604020202020204" pitchFamily="34" charset="0"/>
                <a:hlinkClick r:id="rId5"/>
              </a:rPr>
              <a:t>https://www.sciencedirect.com/science/article/pii/S0306454924000604</a:t>
            </a:r>
            <a:r>
              <a:rPr lang="en-US" sz="1000" dirty="0">
                <a:solidFill>
                  <a:schemeClr val="tx1">
                    <a:lumMod val="75000"/>
                    <a:lumOff val="25000"/>
                  </a:schemeClr>
                </a:solidFill>
                <a:latin typeface="Arial" panose="020B0604020202020204" pitchFamily="34" charset="0"/>
                <a:cs typeface="Arial" panose="020B0604020202020204" pitchFamily="34" charset="0"/>
              </a:rPr>
              <a:t> </a:t>
            </a:r>
          </a:p>
          <a:p>
            <a:pPr marL="406400">
              <a:lnSpc>
                <a:spcPct val="90000"/>
              </a:lnSpc>
              <a:spcBef>
                <a:spcPts val="1000"/>
              </a:spcBef>
              <a:buClr>
                <a:schemeClr val="accent1"/>
              </a:buClr>
              <a:buSzPct val="80000"/>
            </a:pPr>
            <a:endParaRPr lang="en-US" sz="9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2300" b="1" dirty="0">
                <a:solidFill>
                  <a:schemeClr val="tx1">
                    <a:lumMod val="75000"/>
                    <a:lumOff val="25000"/>
                  </a:schemeClr>
                </a:solidFill>
                <a:latin typeface="Arial" panose="020B0604020202020204" pitchFamily="34" charset="0"/>
                <a:cs typeface="Arial" panose="020B0604020202020204" pitchFamily="34" charset="0"/>
              </a:rPr>
              <a:t>AI in Autonomous Weapons Systems with Nuclear Capabilities</a:t>
            </a:r>
          </a:p>
          <a:p>
            <a:pPr marL="577850" indent="-171450">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A report by the Future of Life Institute discussed the risks associated with lethal autonomous weapons systems (LAWS), emphasizing the potential for AI-driven systems to make life-and-death decisions without human intervention</a:t>
            </a:r>
          </a:p>
          <a:p>
            <a:pPr marL="582613" indent="-173038">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Autonomous </a:t>
            </a:r>
            <a:r>
              <a:rPr lang="en-US" sz="1200" dirty="0">
                <a:solidFill>
                  <a:schemeClr val="tx1">
                    <a:lumMod val="75000"/>
                    <a:lumOff val="25000"/>
                  </a:schemeClr>
                </a:solidFill>
                <a:latin typeface="Arial" panose="020B0604020202020204" pitchFamily="34" charset="0"/>
                <a:cs typeface="Arial" panose="020B0604020202020204" pitchFamily="34" charset="0"/>
              </a:rPr>
              <a:t>systems can operate at speeds beyond human reaction, increasing the risk of unintended escalation.</a:t>
            </a:r>
          </a:p>
          <a:p>
            <a:pPr marL="409575">
              <a:lnSpc>
                <a:spcPct val="90000"/>
              </a:lnSpc>
              <a:spcBef>
                <a:spcPts val="1000"/>
              </a:spcBef>
              <a:buClr>
                <a:schemeClr val="accent1"/>
              </a:buClr>
              <a:buSzPct val="80000"/>
            </a:pPr>
            <a:r>
              <a:rPr lang="en-US" sz="1000" dirty="0">
                <a:solidFill>
                  <a:schemeClr val="tx1">
                    <a:lumMod val="75000"/>
                    <a:lumOff val="25000"/>
                  </a:schemeClr>
                </a:solidFill>
                <a:latin typeface="Arial" panose="020B0604020202020204" pitchFamily="34" charset="0"/>
                <a:cs typeface="Arial" panose="020B0604020202020204" pitchFamily="34" charset="0"/>
                <a:hlinkClick r:id="rId6"/>
              </a:rPr>
              <a:t>https://brill.com/view/journals/ihls/aop/article-10.1163-18781527-bja10107/article-10.1163-18781527-bja10107.pdf?srsltid=AfmBOorrvkVRDhvH49XiJTvhjQGsrMJgBvP-e7fFhvEhiD7utW7d0aOn</a:t>
            </a:r>
            <a:r>
              <a:rPr lang="en-US" sz="1000" dirty="0">
                <a:solidFill>
                  <a:schemeClr val="tx1">
                    <a:lumMod val="75000"/>
                    <a:lumOff val="25000"/>
                  </a:schemeClr>
                </a:solidFill>
                <a:latin typeface="Arial" panose="020B0604020202020204" pitchFamily="34" charset="0"/>
                <a:cs typeface="Arial" panose="020B0604020202020204" pitchFamily="34" charset="0"/>
              </a:rPr>
              <a:t> </a:t>
            </a:r>
            <a:endParaRPr lang="en-US" sz="13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4100" name="Picture 4" descr="AI can help predict nuclear threats, but also develop others faster, State  report warns - Nextgov/FCW">
            <a:extLst>
              <a:ext uri="{FF2B5EF4-FFF2-40B4-BE49-F238E27FC236}">
                <a16:creationId xmlns:a16="http://schemas.microsoft.com/office/drawing/2014/main" id="{9865595A-61E9-60F9-59CF-6C7F7AE89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530" y="1340571"/>
            <a:ext cx="5168562" cy="236792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rtificial intelligence-driven advances in nuclear technology: Exploring  innovations, applications, and future prospects - ScienceDirect">
            <a:extLst>
              <a:ext uri="{FF2B5EF4-FFF2-40B4-BE49-F238E27FC236}">
                <a16:creationId xmlns:a16="http://schemas.microsoft.com/office/drawing/2014/main" id="{3515205E-0433-CAAC-8CE2-C007216B92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102" y="3855265"/>
            <a:ext cx="4122307" cy="25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37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3CBEE5-CB22-1FB1-34FD-CCC711FAF5DC}"/>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FE7D7962-FFB5-59E5-568A-94E15336F915}"/>
              </a:ext>
            </a:extLst>
          </p:cNvPr>
          <p:cNvSpPr>
            <a:spLocks noGrp="1"/>
          </p:cNvSpPr>
          <p:nvPr>
            <p:ph type="title"/>
          </p:nvPr>
        </p:nvSpPr>
        <p:spPr>
          <a:xfrm>
            <a:off x="335664" y="-127000"/>
            <a:ext cx="8596668" cy="1320800"/>
          </a:xfrm>
        </p:spPr>
        <p:txBody>
          <a:bodyPr>
            <a:normAutofit/>
          </a:bodyPr>
          <a:lstStyle/>
          <a:p>
            <a:r>
              <a:rPr lang="en-GB" sz="4000" dirty="0"/>
              <a:t>AI-CBRN Integration points</a:t>
            </a:r>
          </a:p>
        </p:txBody>
      </p:sp>
      <p:sp>
        <p:nvSpPr>
          <p:cNvPr id="6" name="Segnaposto piè di pagina 5">
            <a:extLst>
              <a:ext uri="{FF2B5EF4-FFF2-40B4-BE49-F238E27FC236}">
                <a16:creationId xmlns:a16="http://schemas.microsoft.com/office/drawing/2014/main" id="{7CEB99EC-6488-FDFB-3ECD-5A45B4D9C800}"/>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602301CD-CCBE-B348-06B7-8D26CBB42F2D}"/>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7515A034-A737-9103-A5AA-65A5E240C694}"/>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15</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20648ED7-DA75-CCF6-B879-D8A2C0078550}"/>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9" name="CasellaDiTesto 8">
            <a:extLst>
              <a:ext uri="{FF2B5EF4-FFF2-40B4-BE49-F238E27FC236}">
                <a16:creationId xmlns:a16="http://schemas.microsoft.com/office/drawing/2014/main" id="{095DFA41-1030-6A2F-DBDF-E208D7234105}"/>
              </a:ext>
            </a:extLst>
          </p:cNvPr>
          <p:cNvSpPr txBox="1"/>
          <p:nvPr/>
        </p:nvSpPr>
        <p:spPr>
          <a:xfrm>
            <a:off x="1143001" y="5382024"/>
            <a:ext cx="9427464" cy="830997"/>
          </a:xfrm>
          <a:prstGeom prst="rect">
            <a:avLst/>
          </a:prstGeom>
          <a:noFill/>
        </p:spPr>
        <p:txBody>
          <a:bodyPr wrap="square">
            <a:spAutoFit/>
          </a:bodyPr>
          <a:lstStyle/>
          <a:p>
            <a:pPr algn="ctr"/>
            <a:r>
              <a:rPr lang="it-IT" sz="2400" i="1" dirty="0">
                <a:latin typeface="Arial" panose="020B0604020202020204" pitchFamily="34" charset="0"/>
                <a:cs typeface="Arial" panose="020B0604020202020204" pitchFamily="34" charset="0"/>
              </a:rPr>
              <a:t>“</a:t>
            </a:r>
            <a:r>
              <a:rPr lang="it-IT" sz="2400" b="1" i="1" dirty="0">
                <a:latin typeface="Arial" panose="020B0604020202020204" pitchFamily="34" charset="0"/>
                <a:cs typeface="Arial" panose="020B0604020202020204" pitchFamily="34" charset="0"/>
              </a:rPr>
              <a:t>In CBRNe events, time </a:t>
            </a:r>
            <a:r>
              <a:rPr lang="it-IT" sz="2400" b="1" i="1" dirty="0" err="1">
                <a:latin typeface="Arial" panose="020B0604020202020204" pitchFamily="34" charset="0"/>
                <a:cs typeface="Arial" panose="020B0604020202020204" pitchFamily="34" charset="0"/>
              </a:rPr>
              <a:t>is</a:t>
            </a:r>
            <a:r>
              <a:rPr lang="it-IT" sz="2400" b="1" i="1" dirty="0">
                <a:latin typeface="Arial" panose="020B0604020202020204" pitchFamily="34" charset="0"/>
                <a:cs typeface="Arial" panose="020B0604020202020204" pitchFamily="34" charset="0"/>
              </a:rPr>
              <a:t> life. </a:t>
            </a:r>
          </a:p>
          <a:p>
            <a:pPr algn="ctr"/>
            <a:r>
              <a:rPr lang="it-IT" sz="2400" b="1" i="1" dirty="0">
                <a:latin typeface="Arial" panose="020B0604020202020204" pitchFamily="34" charset="0"/>
                <a:cs typeface="Arial" panose="020B0604020202020204" pitchFamily="34" charset="0"/>
              </a:rPr>
              <a:t>AI </a:t>
            </a:r>
            <a:r>
              <a:rPr lang="it-IT" sz="2400" b="1" i="1" dirty="0" err="1">
                <a:latin typeface="Arial" panose="020B0604020202020204" pitchFamily="34" charset="0"/>
                <a:cs typeface="Arial" panose="020B0604020202020204" pitchFamily="34" charset="0"/>
              </a:rPr>
              <a:t>gives</a:t>
            </a:r>
            <a:r>
              <a:rPr lang="it-IT" sz="2400" b="1" i="1" dirty="0">
                <a:latin typeface="Arial" panose="020B0604020202020204" pitchFamily="34" charset="0"/>
                <a:cs typeface="Arial" panose="020B0604020202020204" pitchFamily="34" charset="0"/>
              </a:rPr>
              <a:t> </a:t>
            </a:r>
            <a:r>
              <a:rPr lang="it-IT" sz="2400" b="1" i="1" dirty="0" err="1">
                <a:latin typeface="Arial" panose="020B0604020202020204" pitchFamily="34" charset="0"/>
                <a:cs typeface="Arial" panose="020B0604020202020204" pitchFamily="34" charset="0"/>
              </a:rPr>
              <a:t>us</a:t>
            </a:r>
            <a:r>
              <a:rPr lang="it-IT" sz="2400" b="1" i="1" dirty="0">
                <a:latin typeface="Arial" panose="020B0604020202020204" pitchFamily="34" charset="0"/>
                <a:cs typeface="Arial" panose="020B0604020202020204" pitchFamily="34" charset="0"/>
              </a:rPr>
              <a:t> </a:t>
            </a:r>
            <a:r>
              <a:rPr lang="it-IT" sz="2400" b="1" i="1" dirty="0" err="1">
                <a:latin typeface="Arial" panose="020B0604020202020204" pitchFamily="34" charset="0"/>
                <a:cs typeface="Arial" panose="020B0604020202020204" pitchFamily="34" charset="0"/>
              </a:rPr>
              <a:t>faster</a:t>
            </a:r>
            <a:r>
              <a:rPr lang="it-IT" sz="2400" b="1" i="1" dirty="0">
                <a:latin typeface="Arial" panose="020B0604020202020204" pitchFamily="34" charset="0"/>
                <a:cs typeface="Arial" panose="020B0604020202020204" pitchFamily="34" charset="0"/>
              </a:rPr>
              <a:t>, </a:t>
            </a:r>
            <a:r>
              <a:rPr lang="it-IT" sz="2400" b="1" i="1" dirty="0" err="1">
                <a:latin typeface="Arial" panose="020B0604020202020204" pitchFamily="34" charset="0"/>
                <a:cs typeface="Arial" panose="020B0604020202020204" pitchFamily="34" charset="0"/>
              </a:rPr>
              <a:t>smarter</a:t>
            </a:r>
            <a:r>
              <a:rPr lang="it-IT" sz="2400" b="1" i="1" dirty="0">
                <a:latin typeface="Arial" panose="020B0604020202020204" pitchFamily="34" charset="0"/>
                <a:cs typeface="Arial" panose="020B0604020202020204" pitchFamily="34" charset="0"/>
              </a:rPr>
              <a:t> </a:t>
            </a:r>
            <a:r>
              <a:rPr lang="it-IT" sz="2400" b="1" i="1" dirty="0" err="1">
                <a:latin typeface="Arial" panose="020B0604020202020204" pitchFamily="34" charset="0"/>
                <a:cs typeface="Arial" panose="020B0604020202020204" pitchFamily="34" charset="0"/>
              </a:rPr>
              <a:t>response</a:t>
            </a:r>
            <a:r>
              <a:rPr lang="it-IT" sz="2400" b="1" i="1" dirty="0">
                <a:latin typeface="Arial" panose="020B0604020202020204" pitchFamily="34" charset="0"/>
                <a:cs typeface="Arial" panose="020B0604020202020204" pitchFamily="34" charset="0"/>
              </a:rPr>
              <a:t> capabilities.” </a:t>
            </a:r>
            <a:endParaRPr lang="en-GB" sz="2400" b="1" i="1" dirty="0">
              <a:latin typeface="Arial" panose="020B0604020202020204" pitchFamily="34" charset="0"/>
              <a:cs typeface="Arial" panose="020B0604020202020204" pitchFamily="34" charset="0"/>
            </a:endParaRPr>
          </a:p>
        </p:txBody>
      </p:sp>
      <p:sp>
        <p:nvSpPr>
          <p:cNvPr id="13" name="CasellaDiTesto 12">
            <a:extLst>
              <a:ext uri="{FF2B5EF4-FFF2-40B4-BE49-F238E27FC236}">
                <a16:creationId xmlns:a16="http://schemas.microsoft.com/office/drawing/2014/main" id="{32A91833-7AED-5547-0BD8-8AAB277EDFD1}"/>
              </a:ext>
            </a:extLst>
          </p:cNvPr>
          <p:cNvSpPr txBox="1"/>
          <p:nvPr/>
        </p:nvSpPr>
        <p:spPr>
          <a:xfrm>
            <a:off x="335664" y="1559928"/>
            <a:ext cx="11856335" cy="923330"/>
          </a:xfrm>
          <a:prstGeom prst="rect">
            <a:avLst/>
          </a:prstGeom>
          <a:noFill/>
        </p:spPr>
        <p:txBody>
          <a:bodyPr wrap="square">
            <a:spAutoFit/>
          </a:bodyPr>
          <a:lstStyle/>
          <a:p>
            <a:pPr>
              <a:buFont typeface="Arial" panose="020B0604020202020204" pitchFamily="34" charset="0"/>
              <a:buChar char="•"/>
            </a:pPr>
            <a:r>
              <a:rPr lang="it-IT" dirty="0">
                <a:latin typeface="Arial" panose="020B0604020202020204" pitchFamily="34" charset="0"/>
                <a:cs typeface="Arial" panose="020B0604020202020204" pitchFamily="34" charset="0"/>
              </a:rPr>
              <a:t>AI </a:t>
            </a:r>
            <a:r>
              <a:rPr lang="it-IT" dirty="0" err="1">
                <a:latin typeface="Arial" panose="020B0604020202020204" pitchFamily="34" charset="0"/>
                <a:cs typeface="Arial" panose="020B0604020202020204" pitchFamily="34" charset="0"/>
              </a:rPr>
              <a:t>is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transforming</a:t>
            </a:r>
            <a:r>
              <a:rPr lang="it-IT" dirty="0">
                <a:latin typeface="Arial" panose="020B0604020202020204" pitchFamily="34" charset="0"/>
                <a:cs typeface="Arial" panose="020B0604020202020204" pitchFamily="34" charset="0"/>
              </a:rPr>
              <a:t> risk </a:t>
            </a:r>
            <a:r>
              <a:rPr lang="it-IT" dirty="0" err="1">
                <a:latin typeface="Arial" panose="020B0604020202020204" pitchFamily="34" charset="0"/>
                <a:cs typeface="Arial" panose="020B0604020202020204" pitchFamily="34" charset="0"/>
              </a:rPr>
              <a:t>detection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prediction</a:t>
            </a:r>
            <a:r>
              <a:rPr lang="it-IT" dirty="0">
                <a:latin typeface="Arial" panose="020B0604020202020204" pitchFamily="34" charset="0"/>
                <a:cs typeface="Arial" panose="020B0604020202020204" pitchFamily="34" charset="0"/>
              </a:rPr>
              <a:t>, and </a:t>
            </a:r>
            <a:r>
              <a:rPr lang="it-IT" dirty="0" err="1">
                <a:latin typeface="Arial" panose="020B0604020202020204" pitchFamily="34" charset="0"/>
                <a:cs typeface="Arial" panose="020B0604020202020204" pitchFamily="34" charset="0"/>
              </a:rPr>
              <a:t>response</a:t>
            </a:r>
            <a:r>
              <a:rPr lang="it-IT" dirty="0">
                <a:latin typeface="Arial" panose="020B0604020202020204" pitchFamily="34" charset="0"/>
                <a:cs typeface="Arial" panose="020B0604020202020204" pitchFamily="34" charset="0"/>
              </a:rPr>
              <a:t>.</a:t>
            </a:r>
          </a:p>
          <a:p>
            <a:pPr>
              <a:buFont typeface="Arial" panose="020B0604020202020204" pitchFamily="34" charset="0"/>
              <a:buChar char="•"/>
            </a:pPr>
            <a:r>
              <a:rPr lang="it-IT" dirty="0">
                <a:latin typeface="Arial" panose="020B0604020202020204" pitchFamily="34" charset="0"/>
                <a:cs typeface="Arial" panose="020B0604020202020204" pitchFamily="34" charset="0"/>
              </a:rPr>
              <a:t>CBRNe </a:t>
            </a:r>
            <a:r>
              <a:rPr lang="it-IT" dirty="0" err="1">
                <a:latin typeface="Arial" panose="020B0604020202020204" pitchFamily="34" charset="0"/>
                <a:cs typeface="Arial" panose="020B0604020202020204" pitchFamily="34" charset="0"/>
              </a:rPr>
              <a:t>threats</a:t>
            </a:r>
            <a:r>
              <a:rPr lang="it-IT" dirty="0">
                <a:latin typeface="Arial" panose="020B0604020202020204" pitchFamily="34" charset="0"/>
                <a:cs typeface="Arial" panose="020B0604020202020204" pitchFamily="34" charset="0"/>
              </a:rPr>
              <a:t> are </a:t>
            </a:r>
            <a:r>
              <a:rPr lang="it-IT" dirty="0" err="1">
                <a:latin typeface="Arial" panose="020B0604020202020204" pitchFamily="34" charset="0"/>
                <a:cs typeface="Arial" panose="020B0604020202020204" pitchFamily="34" charset="0"/>
              </a:rPr>
              <a:t>complex</a:t>
            </a:r>
            <a:r>
              <a:rPr lang="it-IT" dirty="0">
                <a:latin typeface="Arial" panose="020B0604020202020204" pitchFamily="34" charset="0"/>
                <a:cs typeface="Arial" panose="020B0604020202020204" pitchFamily="34" charset="0"/>
              </a:rPr>
              <a:t>, fast-</a:t>
            </a:r>
            <a:r>
              <a:rPr lang="it-IT" dirty="0" err="1">
                <a:latin typeface="Arial" panose="020B0604020202020204" pitchFamily="34" charset="0"/>
                <a:cs typeface="Arial" panose="020B0604020202020204" pitchFamily="34" charset="0"/>
              </a:rPr>
              <a:t>evolving</a:t>
            </a:r>
            <a:r>
              <a:rPr lang="it-IT" dirty="0">
                <a:latin typeface="Arial" panose="020B0604020202020204" pitchFamily="34" charset="0"/>
                <a:cs typeface="Arial" panose="020B0604020202020204" pitchFamily="34" charset="0"/>
              </a:rPr>
              <a:t>, and data-heavy.</a:t>
            </a:r>
          </a:p>
          <a:p>
            <a:pPr>
              <a:buFont typeface="Arial" panose="020B0604020202020204" pitchFamily="34" charset="0"/>
              <a:buChar char="•"/>
            </a:pPr>
            <a:r>
              <a:rPr lang="it-IT" dirty="0">
                <a:latin typeface="Arial" panose="020B0604020202020204" pitchFamily="34" charset="0"/>
                <a:cs typeface="Arial" panose="020B0604020202020204" pitchFamily="34" charset="0"/>
              </a:rPr>
              <a:t>Human </a:t>
            </a:r>
            <a:r>
              <a:rPr lang="it-IT" dirty="0" err="1">
                <a:latin typeface="Arial" panose="020B0604020202020204" pitchFamily="34" charset="0"/>
                <a:cs typeface="Arial" panose="020B0604020202020204" pitchFamily="34" charset="0"/>
              </a:rPr>
              <a:t>operators</a:t>
            </a:r>
            <a:r>
              <a:rPr lang="it-IT" dirty="0">
                <a:latin typeface="Arial" panose="020B0604020202020204" pitchFamily="34" charset="0"/>
                <a:cs typeface="Arial" panose="020B0604020202020204" pitchFamily="34" charset="0"/>
              </a:rPr>
              <a:t> alone </a:t>
            </a:r>
            <a:r>
              <a:rPr lang="it-IT" dirty="0" err="1">
                <a:latin typeface="Arial" panose="020B0604020202020204" pitchFamily="34" charset="0"/>
                <a:cs typeface="Arial" panose="020B0604020202020204" pitchFamily="34" charset="0"/>
              </a:rPr>
              <a:t>cannot</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keep</a:t>
            </a:r>
            <a:r>
              <a:rPr lang="it-IT" dirty="0">
                <a:latin typeface="Arial" panose="020B0604020202020204" pitchFamily="34" charset="0"/>
                <a:cs typeface="Arial" panose="020B0604020202020204" pitchFamily="34" charset="0"/>
              </a:rPr>
              <a:t> up—</a:t>
            </a:r>
            <a:r>
              <a:rPr lang="it-IT" b="1" dirty="0">
                <a:latin typeface="Arial" panose="020B0604020202020204" pitchFamily="34" charset="0"/>
                <a:cs typeface="Arial" panose="020B0604020202020204" pitchFamily="34" charset="0"/>
              </a:rPr>
              <a:t>AI </a:t>
            </a:r>
            <a:r>
              <a:rPr lang="it-IT" b="1" dirty="0" err="1">
                <a:latin typeface="Arial" panose="020B0604020202020204" pitchFamily="34" charset="0"/>
                <a:cs typeface="Arial" panose="020B0604020202020204" pitchFamily="34" charset="0"/>
              </a:rPr>
              <a:t>is</a:t>
            </a:r>
            <a:r>
              <a:rPr lang="it-IT" b="1" dirty="0">
                <a:latin typeface="Arial" panose="020B0604020202020204" pitchFamily="34" charset="0"/>
                <a:cs typeface="Arial" panose="020B0604020202020204" pitchFamily="34" charset="0"/>
              </a:rPr>
              <a:t> a </a:t>
            </a:r>
            <a:r>
              <a:rPr lang="it-IT" b="1" dirty="0" err="1">
                <a:latin typeface="Arial" panose="020B0604020202020204" pitchFamily="34" charset="0"/>
                <a:cs typeface="Arial" panose="020B0604020202020204" pitchFamily="34" charset="0"/>
              </a:rPr>
              <a:t>critical</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enabler</a:t>
            </a:r>
            <a:r>
              <a:rPr lang="it-IT" dirty="0">
                <a:latin typeface="Arial" panose="020B0604020202020204" pitchFamily="34" charset="0"/>
                <a:cs typeface="Arial" panose="020B0604020202020204" pitchFamily="34" charset="0"/>
              </a:rPr>
              <a:t>.</a:t>
            </a:r>
          </a:p>
        </p:txBody>
      </p:sp>
      <p:graphicFrame>
        <p:nvGraphicFramePr>
          <p:cNvPr id="14" name="Tabella 13">
            <a:extLst>
              <a:ext uri="{FF2B5EF4-FFF2-40B4-BE49-F238E27FC236}">
                <a16:creationId xmlns:a16="http://schemas.microsoft.com/office/drawing/2014/main" id="{712B87E6-077E-EE72-DA1B-E418684001BB}"/>
              </a:ext>
            </a:extLst>
          </p:cNvPr>
          <p:cNvGraphicFramePr>
            <a:graphicFrameLocks noGrp="1"/>
          </p:cNvGraphicFramePr>
          <p:nvPr>
            <p:extLst>
              <p:ext uri="{D42A27DB-BD31-4B8C-83A1-F6EECF244321}">
                <p14:modId xmlns:p14="http://schemas.microsoft.com/office/powerpoint/2010/main" val="4040901250"/>
              </p:ext>
            </p:extLst>
          </p:nvPr>
        </p:nvGraphicFramePr>
        <p:xfrm>
          <a:off x="455969" y="2652196"/>
          <a:ext cx="10246178" cy="2560890"/>
        </p:xfrm>
        <a:graphic>
          <a:graphicData uri="http://schemas.openxmlformats.org/drawingml/2006/table">
            <a:tbl>
              <a:tblPr>
                <a:tableStyleId>{3C2FFA5D-87B4-456A-9821-1D502468CF0F}</a:tableStyleId>
              </a:tblPr>
              <a:tblGrid>
                <a:gridCol w="5123089">
                  <a:extLst>
                    <a:ext uri="{9D8B030D-6E8A-4147-A177-3AD203B41FA5}">
                      <a16:colId xmlns:a16="http://schemas.microsoft.com/office/drawing/2014/main" val="1487545602"/>
                    </a:ext>
                  </a:extLst>
                </a:gridCol>
                <a:gridCol w="5123089">
                  <a:extLst>
                    <a:ext uri="{9D8B030D-6E8A-4147-A177-3AD203B41FA5}">
                      <a16:colId xmlns:a16="http://schemas.microsoft.com/office/drawing/2014/main" val="4178801190"/>
                    </a:ext>
                  </a:extLst>
                </a:gridCol>
              </a:tblGrid>
              <a:tr h="426815">
                <a:tc>
                  <a:txBody>
                    <a:bodyPr/>
                    <a:lstStyle/>
                    <a:p>
                      <a:pPr algn="ctr">
                        <a:buNone/>
                      </a:pPr>
                      <a:r>
                        <a:rPr lang="it-IT" sz="1800" b="1" dirty="0"/>
                        <a:t>AI Capability</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buNone/>
                      </a:pPr>
                      <a:r>
                        <a:rPr lang="it-IT" sz="1800" b="1"/>
                        <a:t>CBRNe Application Example</a:t>
                      </a:r>
                      <a:endParaRPr lang="it-IT" sz="180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2459173456"/>
                  </a:ext>
                </a:extLst>
              </a:tr>
              <a:tr h="426815">
                <a:tc>
                  <a:txBody>
                    <a:bodyPr/>
                    <a:lstStyle/>
                    <a:p>
                      <a:pPr algn="ctr">
                        <a:buNone/>
                      </a:pPr>
                      <a:r>
                        <a:rPr lang="it-IT" sz="1800" dirty="0" err="1"/>
                        <a:t>Anomaly</a:t>
                      </a:r>
                      <a:r>
                        <a:rPr lang="it-IT" sz="1800" dirty="0"/>
                        <a:t> </a:t>
                      </a:r>
                      <a:r>
                        <a:rPr lang="it-IT" sz="1800" dirty="0" err="1"/>
                        <a:t>Detection</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buNone/>
                      </a:pPr>
                      <a:r>
                        <a:rPr lang="it-IT" sz="1800" dirty="0" err="1"/>
                        <a:t>Unusual</a:t>
                      </a:r>
                      <a:r>
                        <a:rPr lang="it-IT" sz="1800" dirty="0"/>
                        <a:t> </a:t>
                      </a:r>
                      <a:r>
                        <a:rPr lang="it-IT" sz="1800" dirty="0" err="1"/>
                        <a:t>sensor</a:t>
                      </a:r>
                      <a:r>
                        <a:rPr lang="it-IT" sz="1800" dirty="0"/>
                        <a:t> patterns (gas, rad </a:t>
                      </a:r>
                      <a:r>
                        <a:rPr lang="it-IT" sz="1800" dirty="0" err="1"/>
                        <a:t>levels</a:t>
                      </a:r>
                      <a:r>
                        <a:rPr lang="it-IT" sz="1800" dirty="0"/>
                        <a:t>, etc.)</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3256312559"/>
                  </a:ext>
                </a:extLst>
              </a:tr>
              <a:tr h="426815">
                <a:tc>
                  <a:txBody>
                    <a:bodyPr/>
                    <a:lstStyle/>
                    <a:p>
                      <a:pPr algn="ctr">
                        <a:buNone/>
                      </a:pPr>
                      <a:r>
                        <a:rPr lang="it-IT" sz="1800" dirty="0" err="1"/>
                        <a:t>Predictive</a:t>
                      </a:r>
                      <a:r>
                        <a:rPr lang="it-IT" sz="1800" dirty="0"/>
                        <a:t> Analytics</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buNone/>
                      </a:pPr>
                      <a:r>
                        <a:rPr lang="it-IT" sz="1800" dirty="0"/>
                        <a:t>Forecast </a:t>
                      </a:r>
                      <a:r>
                        <a:rPr lang="it-IT" sz="1800" dirty="0" err="1"/>
                        <a:t>plume</a:t>
                      </a:r>
                      <a:r>
                        <a:rPr lang="it-IT" sz="1800" dirty="0"/>
                        <a:t> </a:t>
                      </a:r>
                      <a:r>
                        <a:rPr lang="it-IT" sz="1800" dirty="0" err="1"/>
                        <a:t>dispersion</a:t>
                      </a:r>
                      <a:r>
                        <a:rPr lang="it-IT" sz="1800" dirty="0"/>
                        <a:t> or </a:t>
                      </a:r>
                      <a:r>
                        <a:rPr lang="it-IT" sz="1800" dirty="0" err="1"/>
                        <a:t>disease</a:t>
                      </a:r>
                      <a:r>
                        <a:rPr lang="it-IT" sz="1800" dirty="0"/>
                        <a:t> spread</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2568710554"/>
                  </a:ext>
                </a:extLst>
              </a:tr>
              <a:tr h="426815">
                <a:tc>
                  <a:txBody>
                    <a:bodyPr/>
                    <a:lstStyle/>
                    <a:p>
                      <a:pPr algn="ctr">
                        <a:buNone/>
                      </a:pPr>
                      <a:r>
                        <a:rPr lang="it-IT" sz="1800" dirty="0"/>
                        <a:t>Natural Language Processing (NLP)</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buNone/>
                      </a:pPr>
                      <a:r>
                        <a:rPr lang="it-IT" sz="1800" dirty="0" err="1"/>
                        <a:t>Interpret</a:t>
                      </a:r>
                      <a:r>
                        <a:rPr lang="it-IT" sz="1800" dirty="0"/>
                        <a:t> </a:t>
                      </a:r>
                      <a:r>
                        <a:rPr lang="it-IT" sz="1800" dirty="0" err="1"/>
                        <a:t>incident</a:t>
                      </a:r>
                      <a:r>
                        <a:rPr lang="it-IT" sz="1800" dirty="0"/>
                        <a:t> reports or </a:t>
                      </a:r>
                      <a:r>
                        <a:rPr lang="it-IT" sz="1800" dirty="0" err="1"/>
                        <a:t>crowd</a:t>
                      </a:r>
                      <a:r>
                        <a:rPr lang="it-IT" sz="1800" dirty="0"/>
                        <a:t> data</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4275562680"/>
                  </a:ext>
                </a:extLst>
              </a:tr>
              <a:tr h="426815">
                <a:tc>
                  <a:txBody>
                    <a:bodyPr/>
                    <a:lstStyle/>
                    <a:p>
                      <a:pPr algn="ctr">
                        <a:buNone/>
                      </a:pPr>
                      <a:r>
                        <a:rPr lang="it-IT" sz="1800" dirty="0"/>
                        <a:t>Image </a:t>
                      </a:r>
                      <a:r>
                        <a:rPr lang="it-IT" sz="1800" dirty="0" err="1"/>
                        <a:t>Recognition</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buNone/>
                      </a:pPr>
                      <a:r>
                        <a:rPr lang="it-IT" sz="1800" dirty="0" err="1"/>
                        <a:t>Detect</a:t>
                      </a:r>
                      <a:r>
                        <a:rPr lang="it-IT" sz="1800" dirty="0"/>
                        <a:t> contamination in satellite/drone </a:t>
                      </a:r>
                      <a:r>
                        <a:rPr lang="it-IT" sz="1800" dirty="0" err="1"/>
                        <a:t>imagery</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3121305347"/>
                  </a:ext>
                </a:extLst>
              </a:tr>
              <a:tr h="426815">
                <a:tc>
                  <a:txBody>
                    <a:bodyPr/>
                    <a:lstStyle/>
                    <a:p>
                      <a:pPr algn="ctr">
                        <a:buNone/>
                      </a:pPr>
                      <a:r>
                        <a:rPr lang="it-IT" sz="1800"/>
                        <a:t>Autonomous Systems</a:t>
                      </a:r>
                      <a:endParaRPr lang="it-IT" sz="180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buNone/>
                      </a:pPr>
                      <a:r>
                        <a:rPr lang="it-IT" sz="1800" dirty="0" err="1"/>
                        <a:t>Robots</a:t>
                      </a:r>
                      <a:r>
                        <a:rPr lang="it-IT" sz="1800" dirty="0"/>
                        <a:t>/</a:t>
                      </a:r>
                      <a:r>
                        <a:rPr lang="it-IT" sz="1800" dirty="0" err="1"/>
                        <a:t>drones</a:t>
                      </a:r>
                      <a:r>
                        <a:rPr lang="it-IT" sz="1800" dirty="0"/>
                        <a:t> for </a:t>
                      </a:r>
                      <a:r>
                        <a:rPr lang="it-IT" sz="1800" dirty="0" err="1"/>
                        <a:t>detection</a:t>
                      </a:r>
                      <a:r>
                        <a:rPr lang="it-IT" sz="1800" dirty="0"/>
                        <a:t> and </a:t>
                      </a:r>
                      <a:r>
                        <a:rPr lang="it-IT" sz="1800" dirty="0" err="1"/>
                        <a:t>intervention</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529413353"/>
                  </a:ext>
                </a:extLst>
              </a:tr>
            </a:tbl>
          </a:graphicData>
        </a:graphic>
      </p:graphicFrame>
    </p:spTree>
    <p:extLst>
      <p:ext uri="{BB962C8B-B14F-4D97-AF65-F5344CB8AC3E}">
        <p14:creationId xmlns:p14="http://schemas.microsoft.com/office/powerpoint/2010/main" val="150520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BF862A-188E-D8FB-CF3B-99FAA130441E}"/>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FEEA511B-7AE1-AF1C-F7AE-EB888E7AFE5E}"/>
              </a:ext>
            </a:extLst>
          </p:cNvPr>
          <p:cNvSpPr>
            <a:spLocks noGrp="1"/>
          </p:cNvSpPr>
          <p:nvPr>
            <p:ph type="title"/>
          </p:nvPr>
        </p:nvSpPr>
        <p:spPr>
          <a:xfrm>
            <a:off x="335664" y="-127000"/>
            <a:ext cx="8596668" cy="1320800"/>
          </a:xfrm>
        </p:spPr>
        <p:txBody>
          <a:bodyPr>
            <a:normAutofit/>
          </a:bodyPr>
          <a:lstStyle/>
          <a:p>
            <a:r>
              <a:rPr lang="en-GB" sz="4000" dirty="0"/>
              <a:t>AI-CBRN Integration points</a:t>
            </a:r>
          </a:p>
        </p:txBody>
      </p:sp>
      <p:sp>
        <p:nvSpPr>
          <p:cNvPr id="6" name="Segnaposto piè di pagina 5">
            <a:extLst>
              <a:ext uri="{FF2B5EF4-FFF2-40B4-BE49-F238E27FC236}">
                <a16:creationId xmlns:a16="http://schemas.microsoft.com/office/drawing/2014/main" id="{3134E4F0-A8A4-B71B-0A53-3A39CF9FDA7C}"/>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E723BA15-BE82-D2AA-1DB7-41B6D573C6BA}"/>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21F1FF30-A1E8-B526-F30C-A3833E7095CB}"/>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16</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45231B39-8F60-3A50-D701-128BC558E640}"/>
              </a:ext>
            </a:extLst>
          </p:cNvPr>
          <p:cNvPicPr>
            <a:picLocks noChangeAspect="1"/>
          </p:cNvPicPr>
          <p:nvPr/>
        </p:nvPicPr>
        <p:blipFill>
          <a:blip r:embed="rId2"/>
          <a:srcRect l="4384" t="15949" r="3229"/>
          <a:stretch/>
        </p:blipFill>
        <p:spPr>
          <a:xfrm>
            <a:off x="7508467" y="239128"/>
            <a:ext cx="2330750" cy="419327"/>
          </a:xfrm>
          <a:prstGeom prst="rect">
            <a:avLst/>
          </a:prstGeom>
        </p:spPr>
      </p:pic>
      <p:graphicFrame>
        <p:nvGraphicFramePr>
          <p:cNvPr id="2" name="Tabella 1">
            <a:extLst>
              <a:ext uri="{FF2B5EF4-FFF2-40B4-BE49-F238E27FC236}">
                <a16:creationId xmlns:a16="http://schemas.microsoft.com/office/drawing/2014/main" id="{8112141A-977D-C9CF-8B68-17322C25079A}"/>
              </a:ext>
            </a:extLst>
          </p:cNvPr>
          <p:cNvGraphicFramePr>
            <a:graphicFrameLocks noGrp="1"/>
          </p:cNvGraphicFramePr>
          <p:nvPr>
            <p:extLst>
              <p:ext uri="{D42A27DB-BD31-4B8C-83A1-F6EECF244321}">
                <p14:modId xmlns:p14="http://schemas.microsoft.com/office/powerpoint/2010/main" val="931139996"/>
              </p:ext>
            </p:extLst>
          </p:nvPr>
        </p:nvGraphicFramePr>
        <p:xfrm>
          <a:off x="600302" y="1630657"/>
          <a:ext cx="10991396" cy="4663440"/>
        </p:xfrm>
        <a:graphic>
          <a:graphicData uri="http://schemas.openxmlformats.org/drawingml/2006/table">
            <a:tbl>
              <a:tblPr>
                <a:tableStyleId>{284E427A-3D55-4303-BF80-6455036E1DE7}</a:tableStyleId>
              </a:tblPr>
              <a:tblGrid>
                <a:gridCol w="5495698">
                  <a:extLst>
                    <a:ext uri="{9D8B030D-6E8A-4147-A177-3AD203B41FA5}">
                      <a16:colId xmlns:a16="http://schemas.microsoft.com/office/drawing/2014/main" val="1809732804"/>
                    </a:ext>
                  </a:extLst>
                </a:gridCol>
                <a:gridCol w="5495698">
                  <a:extLst>
                    <a:ext uri="{9D8B030D-6E8A-4147-A177-3AD203B41FA5}">
                      <a16:colId xmlns:a16="http://schemas.microsoft.com/office/drawing/2014/main" val="2115596436"/>
                    </a:ext>
                  </a:extLst>
                </a:gridCol>
              </a:tblGrid>
              <a:tr h="365760">
                <a:tc>
                  <a:txBody>
                    <a:bodyPr/>
                    <a:lstStyle/>
                    <a:p>
                      <a:pPr algn="ctr">
                        <a:buNone/>
                      </a:pPr>
                      <a:r>
                        <a:rPr lang="it-IT" sz="1800" b="1" dirty="0">
                          <a:latin typeface="Arial" panose="020B0604020202020204" pitchFamily="34" charset="0"/>
                          <a:cs typeface="Arial" panose="020B0604020202020204" pitchFamily="34" charset="0"/>
                        </a:rPr>
                        <a:t>Integration Point</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a:buNone/>
                      </a:pPr>
                      <a:r>
                        <a:rPr lang="it-IT" sz="1800" b="1">
                          <a:latin typeface="Arial" panose="020B0604020202020204" pitchFamily="34" charset="0"/>
                          <a:cs typeface="Arial" panose="020B0604020202020204" pitchFamily="34" charset="0"/>
                        </a:rPr>
                        <a:t>AI Role / Function</a:t>
                      </a:r>
                      <a:endParaRPr lang="it-IT" sz="180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449730556"/>
                  </a:ext>
                </a:extLst>
              </a:tr>
              <a:tr h="914400">
                <a:tc>
                  <a:txBody>
                    <a:bodyPr/>
                    <a:lstStyle/>
                    <a:p>
                      <a:pPr algn="ctr">
                        <a:buNone/>
                      </a:pPr>
                      <a:r>
                        <a:rPr lang="it-IT" sz="1800" dirty="0">
                          <a:latin typeface="Arial" panose="020B0604020202020204" pitchFamily="34" charset="0"/>
                          <a:cs typeface="Arial" panose="020B0604020202020204" pitchFamily="34" charset="0"/>
                        </a:rPr>
                        <a:t>🛰️ </a:t>
                      </a:r>
                      <a:r>
                        <a:rPr lang="it-IT" sz="1800" b="1" dirty="0">
                          <a:latin typeface="Arial" panose="020B0604020202020204" pitchFamily="34" charset="0"/>
                          <a:cs typeface="Arial" panose="020B0604020202020204" pitchFamily="34" charset="0"/>
                        </a:rPr>
                        <a:t>1. </a:t>
                      </a:r>
                      <a:r>
                        <a:rPr lang="it-IT" sz="1800" b="1" dirty="0" err="1">
                          <a:latin typeface="Arial" panose="020B0604020202020204" pitchFamily="34" charset="0"/>
                          <a:cs typeface="Arial" panose="020B0604020202020204" pitchFamily="34" charset="0"/>
                        </a:rPr>
                        <a:t>Surveillance</a:t>
                      </a:r>
                      <a:r>
                        <a:rPr lang="it-IT" sz="1800" b="1" dirty="0">
                          <a:latin typeface="Arial" panose="020B0604020202020204" pitchFamily="34" charset="0"/>
                          <a:cs typeface="Arial" panose="020B0604020202020204" pitchFamily="34" charset="0"/>
                        </a:rPr>
                        <a:t> &amp; </a:t>
                      </a:r>
                      <a:r>
                        <a:rPr lang="it-IT" sz="1800" b="1" dirty="0" err="1">
                          <a:latin typeface="Arial" panose="020B0604020202020204" pitchFamily="34" charset="0"/>
                          <a:cs typeface="Arial" panose="020B0604020202020204" pitchFamily="34" charset="0"/>
                        </a:rPr>
                        <a:t>Early</a:t>
                      </a:r>
                      <a:r>
                        <a:rPr lang="it-IT" sz="1800" b="1" dirty="0">
                          <a:latin typeface="Arial" panose="020B0604020202020204" pitchFamily="34" charset="0"/>
                          <a:cs typeface="Arial" panose="020B0604020202020204" pitchFamily="34" charset="0"/>
                        </a:rPr>
                        <a:t> Warning</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just">
                        <a:buNone/>
                      </a:pPr>
                      <a:r>
                        <a:rPr lang="it-IT" sz="1800" dirty="0">
                          <a:latin typeface="Arial" panose="020B0604020202020204" pitchFamily="34" charset="0"/>
                          <a:cs typeface="Arial" panose="020B0604020202020204" pitchFamily="34" charset="0"/>
                        </a:rPr>
                        <a:t>AI </a:t>
                      </a:r>
                      <a:r>
                        <a:rPr lang="it-IT" sz="1800" dirty="0" err="1">
                          <a:latin typeface="Arial" panose="020B0604020202020204" pitchFamily="34" charset="0"/>
                          <a:cs typeface="Arial" panose="020B0604020202020204" pitchFamily="34" charset="0"/>
                        </a:rPr>
                        <a:t>analyzes</a:t>
                      </a:r>
                      <a:r>
                        <a:rPr lang="it-IT" sz="1800" dirty="0">
                          <a:latin typeface="Arial" panose="020B0604020202020204" pitchFamily="34" charset="0"/>
                          <a:cs typeface="Arial" panose="020B0604020202020204" pitchFamily="34" charset="0"/>
                        </a:rPr>
                        <a:t> data from </a:t>
                      </a:r>
                      <a:r>
                        <a:rPr lang="it-IT" sz="1800" dirty="0" err="1">
                          <a:latin typeface="Arial" panose="020B0604020202020204" pitchFamily="34" charset="0"/>
                          <a:cs typeface="Arial" panose="020B0604020202020204" pitchFamily="34" charset="0"/>
                        </a:rPr>
                        <a:t>sensors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satellites</a:t>
                      </a:r>
                      <a:r>
                        <a:rPr lang="it-IT" sz="1800" dirty="0">
                          <a:latin typeface="Arial" panose="020B0604020202020204" pitchFamily="34" charset="0"/>
                          <a:cs typeface="Arial" panose="020B0604020202020204" pitchFamily="34" charset="0"/>
                        </a:rPr>
                        <a:t>, and social media to </a:t>
                      </a:r>
                      <a:r>
                        <a:rPr lang="it-IT" sz="1800" dirty="0" err="1">
                          <a:latin typeface="Arial" panose="020B0604020202020204" pitchFamily="34" charset="0"/>
                          <a:cs typeface="Arial" panose="020B0604020202020204" pitchFamily="34" charset="0"/>
                        </a:rPr>
                        <a:t>detect</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anomalies</a:t>
                      </a:r>
                      <a:r>
                        <a:rPr lang="it-IT" sz="1800" dirty="0">
                          <a:latin typeface="Arial" panose="020B0604020202020204" pitchFamily="34" charset="0"/>
                          <a:cs typeface="Arial" panose="020B0604020202020204" pitchFamily="34" charset="0"/>
                        </a:rPr>
                        <a:t> or </a:t>
                      </a:r>
                      <a:r>
                        <a:rPr lang="it-IT" sz="1800" dirty="0" err="1">
                          <a:latin typeface="Arial" panose="020B0604020202020204" pitchFamily="34" charset="0"/>
                          <a:cs typeface="Arial" panose="020B0604020202020204" pitchFamily="34" charset="0"/>
                        </a:rPr>
                        <a:t>emerging</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threats</a:t>
                      </a:r>
                      <a:r>
                        <a:rPr lang="it-IT" sz="1800" dirty="0">
                          <a:latin typeface="Arial" panose="020B0604020202020204" pitchFamily="34" charset="0"/>
                          <a:cs typeface="Arial" panose="020B0604020202020204" pitchFamily="34" charset="0"/>
                        </a:rPr>
                        <a:t> in </a:t>
                      </a:r>
                      <a:r>
                        <a:rPr lang="it-IT" sz="1800" dirty="0" err="1">
                          <a:latin typeface="Arial" panose="020B0604020202020204" pitchFamily="34" charset="0"/>
                          <a:cs typeface="Arial" panose="020B0604020202020204" pitchFamily="34" charset="0"/>
                        </a:rPr>
                        <a:t>real</a:t>
                      </a:r>
                      <a:r>
                        <a:rPr lang="it-IT" sz="1800" dirty="0">
                          <a:latin typeface="Arial" panose="020B0604020202020204" pitchFamily="34" charset="0"/>
                          <a:cs typeface="Arial" panose="020B0604020202020204" pitchFamily="34" charset="0"/>
                        </a:rPr>
                        <a:t> time.</a:t>
                      </a: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991928673"/>
                  </a:ext>
                </a:extLst>
              </a:tr>
              <a:tr h="914400">
                <a:tc>
                  <a:txBody>
                    <a:bodyPr/>
                    <a:lstStyle/>
                    <a:p>
                      <a:pPr algn="ctr">
                        <a:buNone/>
                      </a:pPr>
                      <a:r>
                        <a:rPr lang="it-IT" sz="1800" dirty="0">
                          <a:latin typeface="Arial" panose="020B0604020202020204" pitchFamily="34" charset="0"/>
                          <a:cs typeface="Arial" panose="020B0604020202020204" pitchFamily="34" charset="0"/>
                        </a:rPr>
                        <a:t>📊 </a:t>
                      </a:r>
                      <a:r>
                        <a:rPr lang="it-IT" sz="1800" b="1" dirty="0">
                          <a:latin typeface="Arial" panose="020B0604020202020204" pitchFamily="34" charset="0"/>
                          <a:cs typeface="Arial" panose="020B0604020202020204" pitchFamily="34" charset="0"/>
                        </a:rPr>
                        <a:t>2. </a:t>
                      </a:r>
                      <a:r>
                        <a:rPr lang="it-IT" sz="1800" b="1" dirty="0" err="1">
                          <a:latin typeface="Arial" panose="020B0604020202020204" pitchFamily="34" charset="0"/>
                          <a:cs typeface="Arial" panose="020B0604020202020204" pitchFamily="34" charset="0"/>
                        </a:rPr>
                        <a:t>Decision</a:t>
                      </a:r>
                      <a:r>
                        <a:rPr lang="it-IT" sz="1800" b="1" dirty="0">
                          <a:latin typeface="Arial" panose="020B0604020202020204" pitchFamily="34" charset="0"/>
                          <a:cs typeface="Arial" panose="020B0604020202020204" pitchFamily="34" charset="0"/>
                        </a:rPr>
                        <a:t> Support</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just">
                        <a:buNone/>
                      </a:pPr>
                      <a:r>
                        <a:rPr lang="it-IT" sz="1800" dirty="0">
                          <a:latin typeface="Arial" panose="020B0604020202020204" pitchFamily="34" charset="0"/>
                          <a:cs typeface="Arial" panose="020B0604020202020204" pitchFamily="34" charset="0"/>
                        </a:rPr>
                        <a:t>AI </a:t>
                      </a:r>
                      <a:r>
                        <a:rPr lang="it-IT" sz="1800" dirty="0" err="1">
                          <a:latin typeface="Arial" panose="020B0604020202020204" pitchFamily="34" charset="0"/>
                          <a:cs typeface="Arial" panose="020B0604020202020204" pitchFamily="34" charset="0"/>
                        </a:rPr>
                        <a:t>provides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rapid</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situational</a:t>
                      </a:r>
                      <a:r>
                        <a:rPr lang="it-IT" sz="1800" dirty="0">
                          <a:latin typeface="Arial" panose="020B0604020202020204" pitchFamily="34" charset="0"/>
                          <a:cs typeface="Arial" panose="020B0604020202020204" pitchFamily="34" charset="0"/>
                        </a:rPr>
                        <a:t> analysis and </a:t>
                      </a:r>
                      <a:r>
                        <a:rPr lang="it-IT" sz="1800" dirty="0" err="1">
                          <a:latin typeface="Arial" panose="020B0604020202020204" pitchFamily="34" charset="0"/>
                          <a:cs typeface="Arial" panose="020B0604020202020204" pitchFamily="34" charset="0"/>
                        </a:rPr>
                        <a:t>recommends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tailored</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response</a:t>
                      </a:r>
                      <a:r>
                        <a:rPr lang="it-IT" sz="1800" dirty="0">
                          <a:latin typeface="Arial" panose="020B0604020202020204" pitchFamily="34" charset="0"/>
                          <a:cs typeface="Arial" panose="020B0604020202020204" pitchFamily="34" charset="0"/>
                        </a:rPr>
                        <a:t> strategies for field </a:t>
                      </a:r>
                      <a:r>
                        <a:rPr lang="it-IT" sz="1800" dirty="0" err="1">
                          <a:latin typeface="Arial" panose="020B0604020202020204" pitchFamily="34" charset="0"/>
                          <a:cs typeface="Arial" panose="020B0604020202020204" pitchFamily="34" charset="0"/>
                        </a:rPr>
                        <a:t>units</a:t>
                      </a:r>
                      <a:r>
                        <a:rPr lang="it-IT" sz="1800" dirty="0">
                          <a:latin typeface="Arial" panose="020B0604020202020204" pitchFamily="34" charset="0"/>
                          <a:cs typeface="Arial" panose="020B0604020202020204" pitchFamily="34" charset="0"/>
                        </a:rPr>
                        <a:t> and </a:t>
                      </a:r>
                      <a:r>
                        <a:rPr lang="it-IT" sz="1800" dirty="0" err="1">
                          <a:latin typeface="Arial" panose="020B0604020202020204" pitchFamily="34" charset="0"/>
                          <a:cs typeface="Arial" panose="020B0604020202020204" pitchFamily="34" charset="0"/>
                        </a:rPr>
                        <a:t>command</a:t>
                      </a:r>
                      <a:r>
                        <a:rPr lang="it-IT" sz="1800" dirty="0">
                          <a:latin typeface="Arial" panose="020B0604020202020204" pitchFamily="34" charset="0"/>
                          <a:cs typeface="Arial" panose="020B0604020202020204" pitchFamily="34" charset="0"/>
                        </a:rPr>
                        <a:t> centers.</a:t>
                      </a: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433642436"/>
                  </a:ext>
                </a:extLst>
              </a:tr>
              <a:tr h="640080">
                <a:tc>
                  <a:txBody>
                    <a:bodyPr/>
                    <a:lstStyle/>
                    <a:p>
                      <a:pPr algn="ctr">
                        <a:buNone/>
                      </a:pPr>
                      <a:r>
                        <a:rPr lang="it-IT" sz="1800">
                          <a:latin typeface="Arial" panose="020B0604020202020204" pitchFamily="34" charset="0"/>
                          <a:cs typeface="Arial" panose="020B0604020202020204" pitchFamily="34" charset="0"/>
                        </a:rPr>
                        <a:t>🎮 </a:t>
                      </a:r>
                      <a:r>
                        <a:rPr lang="it-IT" sz="1800" b="1">
                          <a:latin typeface="Arial" panose="020B0604020202020204" pitchFamily="34" charset="0"/>
                          <a:cs typeface="Arial" panose="020B0604020202020204" pitchFamily="34" charset="0"/>
                        </a:rPr>
                        <a:t>3. Simulation &amp; Training</a:t>
                      </a:r>
                      <a:endParaRPr lang="it-IT" sz="180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just">
                        <a:buNone/>
                      </a:pPr>
                      <a:r>
                        <a:rPr lang="it-IT" sz="1800" dirty="0">
                          <a:latin typeface="Arial" panose="020B0604020202020204" pitchFamily="34" charset="0"/>
                          <a:cs typeface="Arial" panose="020B0604020202020204" pitchFamily="34" charset="0"/>
                        </a:rPr>
                        <a:t>Generative AI </a:t>
                      </a:r>
                      <a:r>
                        <a:rPr lang="it-IT" sz="1800" dirty="0" err="1">
                          <a:latin typeface="Arial" panose="020B0604020202020204" pitchFamily="34" charset="0"/>
                          <a:cs typeface="Arial" panose="020B0604020202020204" pitchFamily="34" charset="0"/>
                        </a:rPr>
                        <a:t>creates</a:t>
                      </a:r>
                      <a:r>
                        <a:rPr lang="it-IT" sz="1800" dirty="0">
                          <a:latin typeface="Arial" panose="020B0604020202020204" pitchFamily="34" charset="0"/>
                          <a:cs typeface="Arial" panose="020B0604020202020204" pitchFamily="34" charset="0"/>
                        </a:rPr>
                        <a:t> immersive, </a:t>
                      </a:r>
                      <a:r>
                        <a:rPr lang="it-IT" sz="1800" dirty="0" err="1">
                          <a:latin typeface="Arial" panose="020B0604020202020204" pitchFamily="34" charset="0"/>
                          <a:cs typeface="Arial" panose="020B0604020202020204" pitchFamily="34" charset="0"/>
                        </a:rPr>
                        <a:t>dynamic</a:t>
                      </a:r>
                      <a:r>
                        <a:rPr lang="it-IT" sz="1800" dirty="0">
                          <a:latin typeface="Arial" panose="020B0604020202020204" pitchFamily="34" charset="0"/>
                          <a:cs typeface="Arial" panose="020B0604020202020204" pitchFamily="34" charset="0"/>
                        </a:rPr>
                        <a:t> training </a:t>
                      </a:r>
                      <a:r>
                        <a:rPr lang="it-IT" sz="1800" dirty="0" err="1">
                          <a:latin typeface="Arial" panose="020B0604020202020204" pitchFamily="34" charset="0"/>
                          <a:cs typeface="Arial" panose="020B0604020202020204" pitchFamily="34" charset="0"/>
                        </a:rPr>
                        <a:t>scenarios</a:t>
                      </a:r>
                      <a:r>
                        <a:rPr lang="it-IT" sz="1800" dirty="0">
                          <a:latin typeface="Arial" panose="020B0604020202020204" pitchFamily="34" charset="0"/>
                          <a:cs typeface="Arial" panose="020B0604020202020204" pitchFamily="34" charset="0"/>
                        </a:rPr>
                        <a:t> for CBRNe </a:t>
                      </a:r>
                      <a:r>
                        <a:rPr lang="it-IT" sz="1800" dirty="0" err="1">
                          <a:latin typeface="Arial" panose="020B0604020202020204" pitchFamily="34" charset="0"/>
                          <a:cs typeface="Arial" panose="020B0604020202020204" pitchFamily="34" charset="0"/>
                        </a:rPr>
                        <a:t>personnel</a:t>
                      </a:r>
                      <a:r>
                        <a:rPr lang="it-IT" sz="1800" dirty="0">
                          <a:latin typeface="Arial" panose="020B0604020202020204" pitchFamily="34" charset="0"/>
                          <a:cs typeface="Arial" panose="020B0604020202020204" pitchFamily="34" charset="0"/>
                        </a:rPr>
                        <a:t> (e.g., </a:t>
                      </a:r>
                      <a:r>
                        <a:rPr lang="it-IT" sz="1800" dirty="0" err="1">
                          <a:latin typeface="Arial" panose="020B0604020202020204" pitchFamily="34" charset="0"/>
                          <a:cs typeface="Arial" panose="020B0604020202020204" pitchFamily="34" charset="0"/>
                        </a:rPr>
                        <a:t>virtual</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drills</a:t>
                      </a:r>
                      <a:r>
                        <a:rPr lang="it-IT" sz="1800" dirty="0">
                          <a:latin typeface="Arial" panose="020B0604020202020204" pitchFamily="34" charset="0"/>
                          <a:cs typeface="Arial" panose="020B0604020202020204" pitchFamily="34" charset="0"/>
                        </a:rPr>
                        <a:t>).</a:t>
                      </a: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644462426"/>
                  </a:ext>
                </a:extLst>
              </a:tr>
              <a:tr h="640080">
                <a:tc>
                  <a:txBody>
                    <a:bodyPr/>
                    <a:lstStyle/>
                    <a:p>
                      <a:pPr algn="ctr">
                        <a:buNone/>
                      </a:pPr>
                      <a:r>
                        <a:rPr lang="it-IT" sz="1800">
                          <a:latin typeface="Arial" panose="020B0604020202020204" pitchFamily="34" charset="0"/>
                          <a:cs typeface="Arial" panose="020B0604020202020204" pitchFamily="34" charset="0"/>
                        </a:rPr>
                        <a:t>🤖 </a:t>
                      </a:r>
                      <a:r>
                        <a:rPr lang="it-IT" sz="1800" b="1">
                          <a:latin typeface="Arial" panose="020B0604020202020204" pitchFamily="34" charset="0"/>
                          <a:cs typeface="Arial" panose="020B0604020202020204" pitchFamily="34" charset="0"/>
                        </a:rPr>
                        <a:t>4. Incident Response Automation</a:t>
                      </a:r>
                      <a:endParaRPr lang="it-IT" sz="180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just">
                        <a:buNone/>
                      </a:pPr>
                      <a:r>
                        <a:rPr lang="it-IT" sz="1800" dirty="0">
                          <a:latin typeface="Arial" panose="020B0604020202020204" pitchFamily="34" charset="0"/>
                          <a:cs typeface="Arial" panose="020B0604020202020204" pitchFamily="34" charset="0"/>
                        </a:rPr>
                        <a:t>AI-</a:t>
                      </a:r>
                      <a:r>
                        <a:rPr lang="it-IT" sz="1800" dirty="0" err="1">
                          <a:latin typeface="Arial" panose="020B0604020202020204" pitchFamily="34" charset="0"/>
                          <a:cs typeface="Arial" panose="020B0604020202020204" pitchFamily="34" charset="0"/>
                        </a:rPr>
                        <a:t>guided</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robots</a:t>
                      </a:r>
                      <a:r>
                        <a:rPr lang="it-IT" sz="1800" dirty="0">
                          <a:latin typeface="Arial" panose="020B0604020202020204" pitchFamily="34" charset="0"/>
                          <a:cs typeface="Arial" panose="020B0604020202020204" pitchFamily="34" charset="0"/>
                        </a:rPr>
                        <a:t> and </a:t>
                      </a:r>
                      <a:r>
                        <a:rPr lang="it-IT" sz="1800" dirty="0" err="1">
                          <a:latin typeface="Arial" panose="020B0604020202020204" pitchFamily="34" charset="0"/>
                          <a:cs typeface="Arial" panose="020B0604020202020204" pitchFamily="34" charset="0"/>
                        </a:rPr>
                        <a:t>drones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perform</a:t>
                      </a:r>
                      <a:r>
                        <a:rPr lang="it-IT" sz="1800" dirty="0">
                          <a:latin typeface="Arial" panose="020B0604020202020204" pitchFamily="34" charset="0"/>
                          <a:cs typeface="Arial" panose="020B0604020202020204" pitchFamily="34" charset="0"/>
                        </a:rPr>
                        <a:t> high-risk tasks like sampling, triage, and </a:t>
                      </a:r>
                      <a:r>
                        <a:rPr lang="it-IT" sz="1800" dirty="0" err="1">
                          <a:latin typeface="Arial" panose="020B0604020202020204" pitchFamily="34" charset="0"/>
                          <a:cs typeface="Arial" panose="020B0604020202020204" pitchFamily="34" charset="0"/>
                        </a:rPr>
                        <a:t>contaminated</a:t>
                      </a:r>
                      <a:r>
                        <a:rPr lang="it-IT" sz="1800" dirty="0">
                          <a:latin typeface="Arial" panose="020B0604020202020204" pitchFamily="34" charset="0"/>
                          <a:cs typeface="Arial" panose="020B0604020202020204" pitchFamily="34" charset="0"/>
                        </a:rPr>
                        <a:t> area mapping.</a:t>
                      </a: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3922849037"/>
                  </a:ext>
                </a:extLst>
              </a:tr>
              <a:tr h="640080">
                <a:tc>
                  <a:txBody>
                    <a:bodyPr/>
                    <a:lstStyle/>
                    <a:p>
                      <a:pPr algn="ctr">
                        <a:buNone/>
                      </a:pPr>
                      <a:r>
                        <a:rPr lang="it-IT" sz="1800" dirty="0">
                          <a:latin typeface="Arial" panose="020B0604020202020204" pitchFamily="34" charset="0"/>
                          <a:cs typeface="Arial" panose="020B0604020202020204" pitchFamily="34" charset="0"/>
                        </a:rPr>
                        <a:t>📉 </a:t>
                      </a:r>
                      <a:r>
                        <a:rPr lang="it-IT" sz="1800" b="1" dirty="0">
                          <a:latin typeface="Arial" panose="020B0604020202020204" pitchFamily="34" charset="0"/>
                          <a:cs typeface="Arial" panose="020B0604020202020204" pitchFamily="34" charset="0"/>
                        </a:rPr>
                        <a:t>5. </a:t>
                      </a:r>
                      <a:r>
                        <a:rPr lang="it-IT" sz="1800" b="1" dirty="0" err="1">
                          <a:latin typeface="Arial" panose="020B0604020202020204" pitchFamily="34" charset="0"/>
                          <a:cs typeface="Arial" panose="020B0604020202020204" pitchFamily="34" charset="0"/>
                        </a:rPr>
                        <a:t>Aftermath</a:t>
                      </a:r>
                      <a:r>
                        <a:rPr lang="it-IT" sz="1800" b="1" dirty="0">
                          <a:latin typeface="Arial" panose="020B0604020202020204" pitchFamily="34" charset="0"/>
                          <a:cs typeface="Arial" panose="020B0604020202020204" pitchFamily="34" charset="0"/>
                        </a:rPr>
                        <a:t> </a:t>
                      </a:r>
                      <a:r>
                        <a:rPr lang="it-IT" sz="1800" b="1" dirty="0" err="1">
                          <a:latin typeface="Arial" panose="020B0604020202020204" pitchFamily="34" charset="0"/>
                          <a:cs typeface="Arial" panose="020B0604020202020204" pitchFamily="34" charset="0"/>
                        </a:rPr>
                        <a:t>Assessment</a:t>
                      </a:r>
                      <a:endParaRPr lang="it-IT" sz="1800" dirty="0">
                        <a:latin typeface="Arial" panose="020B0604020202020204" pitchFamily="34" charset="0"/>
                        <a:cs typeface="Arial" panose="020B0604020202020204" pitchFamily="34" charset="0"/>
                      </a:endParaRP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just">
                        <a:buNone/>
                      </a:pPr>
                      <a:r>
                        <a:rPr lang="it-IT" sz="1800" dirty="0">
                          <a:latin typeface="Arial" panose="020B0604020202020204" pitchFamily="34" charset="0"/>
                          <a:cs typeface="Arial" panose="020B0604020202020204" pitchFamily="34" charset="0"/>
                        </a:rPr>
                        <a:t>AI models project contamination spread, </a:t>
                      </a:r>
                      <a:r>
                        <a:rPr lang="it-IT" sz="1800" dirty="0" err="1">
                          <a:latin typeface="Arial" panose="020B0604020202020204" pitchFamily="34" charset="0"/>
                          <a:cs typeface="Arial" panose="020B0604020202020204" pitchFamily="34" charset="0"/>
                        </a:rPr>
                        <a:t>population</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exposure</a:t>
                      </a:r>
                      <a:r>
                        <a:rPr lang="it-IT" sz="1800" dirty="0">
                          <a:latin typeface="Arial" panose="020B0604020202020204" pitchFamily="34" charset="0"/>
                          <a:cs typeface="Arial" panose="020B0604020202020204" pitchFamily="34" charset="0"/>
                        </a:rPr>
                        <a:t>, and long-</a:t>
                      </a:r>
                      <a:r>
                        <a:rPr lang="it-IT" sz="1800" dirty="0" err="1">
                          <a:latin typeface="Arial" panose="020B0604020202020204" pitchFamily="34" charset="0"/>
                          <a:cs typeface="Arial" panose="020B0604020202020204" pitchFamily="34" charset="0"/>
                        </a:rPr>
                        <a:t>term</a:t>
                      </a:r>
                      <a:r>
                        <a:rPr lang="it-IT" sz="1800" dirty="0">
                          <a:latin typeface="Arial" panose="020B0604020202020204" pitchFamily="34" charset="0"/>
                          <a:cs typeface="Arial" panose="020B0604020202020204" pitchFamily="34" charset="0"/>
                        </a:rPr>
                        <a:t> health/</a:t>
                      </a:r>
                      <a:r>
                        <a:rPr lang="it-IT" sz="1800" dirty="0" err="1">
                          <a:latin typeface="Arial" panose="020B0604020202020204" pitchFamily="34" charset="0"/>
                          <a:cs typeface="Arial" panose="020B0604020202020204" pitchFamily="34" charset="0"/>
                        </a:rPr>
                        <a:t>environmental</a:t>
                      </a:r>
                      <a:r>
                        <a:rPr lang="it-IT" sz="1800" dirty="0">
                          <a:latin typeface="Arial" panose="020B0604020202020204" pitchFamily="34" charset="0"/>
                          <a:cs typeface="Arial" panose="020B0604020202020204" pitchFamily="34" charset="0"/>
                        </a:rPr>
                        <a:t> impacts.</a:t>
                      </a:r>
                    </a:p>
                  </a:txBody>
                  <a:tcPr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3468786341"/>
                  </a:ext>
                </a:extLst>
              </a:tr>
            </a:tbl>
          </a:graphicData>
        </a:graphic>
      </p:graphicFrame>
    </p:spTree>
    <p:extLst>
      <p:ext uri="{BB962C8B-B14F-4D97-AF65-F5344CB8AC3E}">
        <p14:creationId xmlns:p14="http://schemas.microsoft.com/office/powerpoint/2010/main" val="348931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AF2664-689F-781A-ABF7-1AA2F177D30C}"/>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50711A83-95A4-C298-EFF1-C678A21C1685}"/>
              </a:ext>
            </a:extLst>
          </p:cNvPr>
          <p:cNvSpPr>
            <a:spLocks noGrp="1"/>
          </p:cNvSpPr>
          <p:nvPr>
            <p:ph type="title"/>
          </p:nvPr>
        </p:nvSpPr>
        <p:spPr>
          <a:xfrm>
            <a:off x="335664" y="-127000"/>
            <a:ext cx="8596668" cy="1320800"/>
          </a:xfrm>
        </p:spPr>
        <p:txBody>
          <a:bodyPr>
            <a:normAutofit/>
          </a:bodyPr>
          <a:lstStyle/>
          <a:p>
            <a:r>
              <a:rPr lang="en-GB" sz="4000" dirty="0"/>
              <a:t>AI-CBRN Integration points</a:t>
            </a:r>
          </a:p>
        </p:txBody>
      </p:sp>
      <p:sp>
        <p:nvSpPr>
          <p:cNvPr id="6" name="Segnaposto piè di pagina 5">
            <a:extLst>
              <a:ext uri="{FF2B5EF4-FFF2-40B4-BE49-F238E27FC236}">
                <a16:creationId xmlns:a16="http://schemas.microsoft.com/office/drawing/2014/main" id="{85110FB0-26C7-98F4-5624-ACD0AE510282}"/>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0D6630B8-36F9-AF7F-1C4C-F86CA69D2703}"/>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9AC58C1E-FF4A-84DD-5383-C4152DD33C02}"/>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17</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4970B91C-1E97-88B3-2A6E-717423BABB2E}"/>
              </a:ext>
            </a:extLst>
          </p:cNvPr>
          <p:cNvPicPr>
            <a:picLocks noChangeAspect="1"/>
          </p:cNvPicPr>
          <p:nvPr/>
        </p:nvPicPr>
        <p:blipFill>
          <a:blip r:embed="rId2"/>
          <a:srcRect l="4384" t="15949" r="3229"/>
          <a:stretch/>
        </p:blipFill>
        <p:spPr>
          <a:xfrm>
            <a:off x="7508467" y="239128"/>
            <a:ext cx="2330750" cy="419327"/>
          </a:xfrm>
          <a:prstGeom prst="rect">
            <a:avLst/>
          </a:prstGeom>
        </p:spPr>
      </p:pic>
      <p:pic>
        <p:nvPicPr>
          <p:cNvPr id="8" name="Immagine 7">
            <a:extLst>
              <a:ext uri="{FF2B5EF4-FFF2-40B4-BE49-F238E27FC236}">
                <a16:creationId xmlns:a16="http://schemas.microsoft.com/office/drawing/2014/main" id="{471A3CB6-81D5-BA8D-5791-8C294A5FD900}"/>
              </a:ext>
            </a:extLst>
          </p:cNvPr>
          <p:cNvPicPr>
            <a:picLocks noChangeAspect="1"/>
          </p:cNvPicPr>
          <p:nvPr/>
        </p:nvPicPr>
        <p:blipFill>
          <a:blip r:embed="rId3"/>
          <a:srcRect l="7424" t="7587" r="5171" b="20826"/>
          <a:stretch/>
        </p:blipFill>
        <p:spPr>
          <a:xfrm>
            <a:off x="1644612" y="1275842"/>
            <a:ext cx="8785507" cy="4797078"/>
          </a:xfrm>
          <a:prstGeom prst="rect">
            <a:avLst/>
          </a:prstGeom>
        </p:spPr>
      </p:pic>
    </p:spTree>
    <p:extLst>
      <p:ext uri="{BB962C8B-B14F-4D97-AF65-F5344CB8AC3E}">
        <p14:creationId xmlns:p14="http://schemas.microsoft.com/office/powerpoint/2010/main" val="178257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157AAA-F1BC-F21F-FF70-79D6F7B523FA}"/>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0810AA76-A779-26EC-BF8B-F991541CD444}"/>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935AD682-346D-57CA-36BF-D9B68D317F58}"/>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C0B5D8A1-417D-5239-9339-2F0E864C45AF}"/>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CCA63EEA-B961-14EB-8065-D7BB2CBBA17D}"/>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18</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856C0D9A-DD17-C173-90DE-96514B9361B0}"/>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4" name="CasellaDiTesto 3">
            <a:extLst>
              <a:ext uri="{FF2B5EF4-FFF2-40B4-BE49-F238E27FC236}">
                <a16:creationId xmlns:a16="http://schemas.microsoft.com/office/drawing/2014/main" id="{62F78FE9-ECA8-88AB-F739-1ADDB880885C}"/>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1: AI-</a:t>
            </a:r>
            <a:r>
              <a:rPr lang="it-IT" b="1" i="0" u="none" strike="noStrike" dirty="0" err="1">
                <a:solidFill>
                  <a:srgbClr val="000000"/>
                </a:solidFill>
                <a:effectLst/>
                <a:latin typeface="Arial" panose="020B0604020202020204" pitchFamily="34" charset="0"/>
                <a:cs typeface="Arial" panose="020B0604020202020204" pitchFamily="34" charset="0"/>
              </a:rPr>
              <a:t>Driven</a:t>
            </a:r>
            <a:r>
              <a:rPr lang="it-IT" b="1" i="0" u="none" strike="noStrike" dirty="0">
                <a:solidFill>
                  <a:srgbClr val="000000"/>
                </a:solidFill>
                <a:effectLst/>
                <a:latin typeface="Arial" panose="020B0604020202020204" pitchFamily="34" charset="0"/>
                <a:cs typeface="Arial" panose="020B0604020202020204" pitchFamily="34" charset="0"/>
              </a:rPr>
              <a:t> Safety in Chemical Facilities</a:t>
            </a:r>
          </a:p>
        </p:txBody>
      </p:sp>
      <p:sp>
        <p:nvSpPr>
          <p:cNvPr id="11" name="CasellaDiTesto 10">
            <a:extLst>
              <a:ext uri="{FF2B5EF4-FFF2-40B4-BE49-F238E27FC236}">
                <a16:creationId xmlns:a16="http://schemas.microsoft.com/office/drawing/2014/main" id="{58FDC4CC-D3FC-1C60-B6C9-DD2DE381FFFC}"/>
              </a:ext>
            </a:extLst>
          </p:cNvPr>
          <p:cNvSpPr txBox="1"/>
          <p:nvPr/>
        </p:nvSpPr>
        <p:spPr>
          <a:xfrm>
            <a:off x="1989408" y="1884186"/>
            <a:ext cx="7370064" cy="3693319"/>
          </a:xfrm>
          <a:prstGeom prst="rect">
            <a:avLst/>
          </a:prstGeom>
          <a:noFill/>
        </p:spPr>
        <p:txBody>
          <a:bodyPr wrap="square">
            <a:spAutoFit/>
          </a:bodyPr>
          <a:lstStyle/>
          <a:p>
            <a:pPr algn="ctr">
              <a:buNone/>
            </a:pPr>
            <a:r>
              <a:rPr lang="it-IT" b="1" dirty="0">
                <a:latin typeface="Arial" panose="020B0604020202020204" pitchFamily="34" charset="0"/>
                <a:cs typeface="Arial" panose="020B0604020202020204" pitchFamily="34" charset="0"/>
              </a:rPr>
              <a:t>KEY POINTS</a:t>
            </a:r>
          </a:p>
          <a:p>
            <a:pPr marL="542925" indent="-217488" algn="just">
              <a:buFont typeface="Arial" panose="020B0604020202020204" pitchFamily="34" charset="0"/>
              <a:buChar char="•"/>
            </a:pPr>
            <a:r>
              <a:rPr lang="it-IT" b="1" dirty="0">
                <a:latin typeface="Arial" panose="020B0604020202020204" pitchFamily="34" charset="0"/>
                <a:cs typeface="Arial" panose="020B0604020202020204" pitchFamily="34" charset="0"/>
              </a:rPr>
              <a:t>Real-Time Monitoring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Implementation</a:t>
            </a:r>
            <a:r>
              <a:rPr lang="it-IT" dirty="0">
                <a:latin typeface="Arial" panose="020B0604020202020204" pitchFamily="34" charset="0"/>
                <a:cs typeface="Arial" panose="020B0604020202020204" pitchFamily="34" charset="0"/>
              </a:rPr>
              <a:t> of AI-</a:t>
            </a:r>
            <a:r>
              <a:rPr lang="it-IT" dirty="0" err="1">
                <a:latin typeface="Arial" panose="020B0604020202020204" pitchFamily="34" charset="0"/>
                <a:cs typeface="Arial" panose="020B0604020202020204" pitchFamily="34" charset="0"/>
              </a:rPr>
              <a:t>enhanced</a:t>
            </a:r>
            <a:r>
              <a:rPr lang="it-IT" dirty="0">
                <a:latin typeface="Arial" panose="020B0604020202020204" pitchFamily="34" charset="0"/>
                <a:cs typeface="Arial" panose="020B0604020202020204" pitchFamily="34" charset="0"/>
              </a:rPr>
              <a:t> vision systems </a:t>
            </a:r>
            <a:r>
              <a:rPr lang="it-IT" dirty="0" err="1">
                <a:latin typeface="Arial" panose="020B0604020202020204" pitchFamily="34" charset="0"/>
                <a:cs typeface="Arial" panose="020B0604020202020204" pitchFamily="34" charset="0"/>
              </a:rPr>
              <a:t>enables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continuous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surveillance</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operations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promptly</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identifying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potential</a:t>
            </a:r>
            <a:r>
              <a:rPr lang="it-IT" dirty="0">
                <a:latin typeface="Arial" panose="020B0604020202020204" pitchFamily="34" charset="0"/>
                <a:cs typeface="Arial" panose="020B0604020202020204" pitchFamily="34" charset="0"/>
              </a:rPr>
              <a:t> hazards.</a:t>
            </a:r>
          </a:p>
          <a:p>
            <a:pPr marL="542925" indent="-217488" algn="just">
              <a:buFont typeface="Arial" panose="020B0604020202020204" pitchFamily="34" charset="0"/>
              <a:buChar char="•"/>
            </a:pPr>
            <a:endParaRPr lang="it-IT" dirty="0">
              <a:latin typeface="Arial" panose="020B0604020202020204" pitchFamily="34" charset="0"/>
              <a:cs typeface="Arial" panose="020B0604020202020204" pitchFamily="34" charset="0"/>
            </a:endParaRPr>
          </a:p>
          <a:p>
            <a:pPr marL="542925" indent="-217488" algn="just">
              <a:buFont typeface="Arial" panose="020B0604020202020204" pitchFamily="34" charset="0"/>
              <a:buChar char="•"/>
            </a:pPr>
            <a:r>
              <a:rPr lang="it-IT" b="1" dirty="0" err="1">
                <a:latin typeface="Arial" panose="020B0604020202020204" pitchFamily="34" charset="0"/>
                <a:cs typeface="Arial" panose="020B0604020202020204" pitchFamily="34" charset="0"/>
              </a:rPr>
              <a:t>Automated</a:t>
            </a:r>
            <a:r>
              <a:rPr lang="it-IT" b="1" dirty="0">
                <a:latin typeface="Arial" panose="020B0604020202020204" pitchFamily="34" charset="0"/>
                <a:cs typeface="Arial" panose="020B0604020202020204" pitchFamily="34" charset="0"/>
              </a:rPr>
              <a:t> Safety </a:t>
            </a:r>
            <a:r>
              <a:rPr lang="it-IT" b="1" dirty="0" err="1">
                <a:latin typeface="Arial" panose="020B0604020202020204" pitchFamily="34" charset="0"/>
                <a:cs typeface="Arial" panose="020B0604020202020204" pitchFamily="34" charset="0"/>
              </a:rPr>
              <a:t>Violation</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Detection</a:t>
            </a:r>
            <a:r>
              <a:rPr lang="it-IT" dirty="0">
                <a:latin typeface="Arial" panose="020B0604020202020204" pitchFamily="34" charset="0"/>
                <a:cs typeface="Arial" panose="020B0604020202020204" pitchFamily="34" charset="0"/>
              </a:rPr>
              <a:t>: AI systems can </a:t>
            </a:r>
            <a:r>
              <a:rPr lang="it-IT" dirty="0" err="1">
                <a:latin typeface="Arial" panose="020B0604020202020204" pitchFamily="34" charset="0"/>
                <a:cs typeface="Arial" panose="020B0604020202020204" pitchFamily="34" charset="0"/>
              </a:rPr>
              <a:t>automatically</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detect</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safety</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breaches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such</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unauthorized</a:t>
            </a:r>
            <a:r>
              <a:rPr lang="it-IT" dirty="0">
                <a:latin typeface="Arial" panose="020B0604020202020204" pitchFamily="34" charset="0"/>
                <a:cs typeface="Arial" panose="020B0604020202020204" pitchFamily="34" charset="0"/>
              </a:rPr>
              <a:t> access to restricted zones or </a:t>
            </a:r>
            <a:r>
              <a:rPr lang="it-IT" dirty="0" err="1">
                <a:latin typeface="Arial" panose="020B0604020202020204" pitchFamily="34" charset="0"/>
                <a:cs typeface="Arial" panose="020B0604020202020204" pitchFamily="34" charset="0"/>
              </a:rPr>
              <a:t>improper</a:t>
            </a:r>
            <a:r>
              <a:rPr lang="it-IT" dirty="0">
                <a:latin typeface="Arial" panose="020B0604020202020204" pitchFamily="34" charset="0"/>
                <a:cs typeface="Arial" panose="020B0604020202020204" pitchFamily="34" charset="0"/>
              </a:rPr>
              <a:t> use of personal </a:t>
            </a:r>
            <a:r>
              <a:rPr lang="it-IT" dirty="0" err="1">
                <a:latin typeface="Arial" panose="020B0604020202020204" pitchFamily="34" charset="0"/>
                <a:cs typeface="Arial" panose="020B0604020202020204" pitchFamily="34" charset="0"/>
              </a:rPr>
              <a:t>protective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equipment</a:t>
            </a:r>
            <a:r>
              <a:rPr lang="it-IT" dirty="0">
                <a:latin typeface="Arial" panose="020B0604020202020204" pitchFamily="34" charset="0"/>
                <a:cs typeface="Arial" panose="020B0604020202020204" pitchFamily="34" charset="0"/>
              </a:rPr>
              <a:t> (PPE).</a:t>
            </a:r>
          </a:p>
          <a:p>
            <a:pPr marL="325437" algn="just"/>
            <a:endParaRPr lang="it-IT" dirty="0">
              <a:latin typeface="Arial" panose="020B0604020202020204" pitchFamily="34" charset="0"/>
              <a:cs typeface="Arial" panose="020B0604020202020204" pitchFamily="34" charset="0"/>
            </a:endParaRPr>
          </a:p>
          <a:p>
            <a:pPr marL="542925" indent="-217488" algn="just">
              <a:buFont typeface="Arial" panose="020B0604020202020204" pitchFamily="34" charset="0"/>
              <a:buChar char="•"/>
            </a:pPr>
            <a:r>
              <a:rPr lang="it-IT" b="1" dirty="0" err="1">
                <a:latin typeface="Arial" panose="020B0604020202020204" pitchFamily="34" charset="0"/>
                <a:cs typeface="Arial" panose="020B0604020202020204" pitchFamily="34" charset="0"/>
              </a:rPr>
              <a:t>Reduced</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Response</a:t>
            </a:r>
            <a:r>
              <a:rPr lang="it-IT" b="1" dirty="0">
                <a:latin typeface="Arial" panose="020B0604020202020204" pitchFamily="34" charset="0"/>
                <a:cs typeface="Arial" panose="020B0604020202020204" pitchFamily="34" charset="0"/>
              </a:rPr>
              <a:t> Time</a:t>
            </a:r>
            <a:r>
              <a:rPr lang="it-IT" dirty="0">
                <a:latin typeface="Arial" panose="020B0604020202020204" pitchFamily="34" charset="0"/>
                <a:cs typeface="Arial" panose="020B0604020202020204" pitchFamily="34" charset="0"/>
              </a:rPr>
              <a:t>: By </a:t>
            </a:r>
            <a:r>
              <a:rPr lang="it-IT" dirty="0" err="1">
                <a:latin typeface="Arial" panose="020B0604020202020204" pitchFamily="34" charset="0"/>
                <a:cs typeface="Arial" panose="020B0604020202020204" pitchFamily="34" charset="0"/>
              </a:rPr>
              <a:t>providing</a:t>
            </a:r>
            <a:r>
              <a:rPr lang="it-IT" dirty="0">
                <a:latin typeface="Arial" panose="020B0604020202020204" pitchFamily="34" charset="0"/>
                <a:cs typeface="Arial" panose="020B0604020202020204" pitchFamily="34" charset="0"/>
              </a:rPr>
              <a:t> immediate </a:t>
            </a:r>
            <a:r>
              <a:rPr lang="it-IT" dirty="0" err="1">
                <a:latin typeface="Arial" panose="020B0604020202020204" pitchFamily="34" charset="0"/>
                <a:cs typeface="Arial" panose="020B0604020202020204" pitchFamily="34" charset="0"/>
              </a:rPr>
              <a:t>alerts</a:t>
            </a:r>
            <a:r>
              <a:rPr lang="it-IT" dirty="0">
                <a:latin typeface="Arial" panose="020B0604020202020204" pitchFamily="34" charset="0"/>
                <a:cs typeface="Arial" panose="020B0604020202020204" pitchFamily="34" charset="0"/>
              </a:rPr>
              <a:t>, AI systems facilitate </a:t>
            </a:r>
            <a:r>
              <a:rPr lang="it-IT" dirty="0" err="1">
                <a:latin typeface="Arial" panose="020B0604020202020204" pitchFamily="34" charset="0"/>
                <a:cs typeface="Arial" panose="020B0604020202020204" pitchFamily="34" charset="0"/>
              </a:rPr>
              <a:t>quicker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responses</a:t>
            </a:r>
            <a:r>
              <a:rPr lang="it-IT" dirty="0">
                <a:latin typeface="Arial" panose="020B0604020202020204" pitchFamily="34" charset="0"/>
                <a:cs typeface="Arial" panose="020B0604020202020204" pitchFamily="34" charset="0"/>
              </a:rPr>
              <a:t> to </a:t>
            </a:r>
            <a:r>
              <a:rPr lang="it-IT" dirty="0" err="1">
                <a:latin typeface="Arial" panose="020B0604020202020204" pitchFamily="34" charset="0"/>
                <a:cs typeface="Arial" panose="020B0604020202020204" pitchFamily="34" charset="0"/>
              </a:rPr>
              <a:t>chemical</a:t>
            </a:r>
            <a:r>
              <a:rPr lang="it-IT" dirty="0">
                <a:latin typeface="Arial" panose="020B0604020202020204" pitchFamily="34" charset="0"/>
                <a:cs typeface="Arial" panose="020B0604020202020204" pitchFamily="34" charset="0"/>
              </a:rPr>
              <a:t> hazards, </a:t>
            </a:r>
            <a:r>
              <a:rPr lang="it-IT" dirty="0" err="1">
                <a:latin typeface="Arial" panose="020B0604020202020204" pitchFamily="34" charset="0"/>
                <a:cs typeface="Arial" panose="020B0604020202020204" pitchFamily="34" charset="0"/>
              </a:rPr>
              <a:t>minimizing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potential</a:t>
            </a:r>
            <a:r>
              <a:rPr lang="it-IT" dirty="0">
                <a:latin typeface="Arial" panose="020B0604020202020204" pitchFamily="34" charset="0"/>
                <a:cs typeface="Arial" panose="020B0604020202020204" pitchFamily="34" charset="0"/>
              </a:rPr>
              <a:t> risks. </a:t>
            </a:r>
          </a:p>
        </p:txBody>
      </p:sp>
    </p:spTree>
    <p:extLst>
      <p:ext uri="{BB962C8B-B14F-4D97-AF65-F5344CB8AC3E}">
        <p14:creationId xmlns:p14="http://schemas.microsoft.com/office/powerpoint/2010/main" val="123305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7DCB1B-5571-2B69-85EB-AF115949911A}"/>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A7EDD8F7-6027-458E-6BB4-BF2BD8C55121}"/>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2C5F9CB9-5BF7-85F8-010B-3649BB436912}"/>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28A1ABCD-D045-7E39-8C39-7C32D113EAB1}"/>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10396268-9B9F-9A53-7B57-AB1732954EF5}"/>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19</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5D8F4A05-BBA5-B29C-FB94-40670E4DFD58}"/>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4" name="CasellaDiTesto 3">
            <a:extLst>
              <a:ext uri="{FF2B5EF4-FFF2-40B4-BE49-F238E27FC236}">
                <a16:creationId xmlns:a16="http://schemas.microsoft.com/office/drawing/2014/main" id="{42902A22-648D-EBFA-7BEE-832737069D3C}"/>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1: AI-</a:t>
            </a:r>
            <a:r>
              <a:rPr lang="it-IT" b="1" i="0" u="none" strike="noStrike" dirty="0" err="1">
                <a:solidFill>
                  <a:srgbClr val="000000"/>
                </a:solidFill>
                <a:effectLst/>
                <a:latin typeface="Arial" panose="020B0604020202020204" pitchFamily="34" charset="0"/>
                <a:cs typeface="Arial" panose="020B0604020202020204" pitchFamily="34" charset="0"/>
              </a:rPr>
              <a:t>Driven</a:t>
            </a:r>
            <a:r>
              <a:rPr lang="it-IT" b="1" i="0" u="none" strike="noStrike" dirty="0">
                <a:solidFill>
                  <a:srgbClr val="000000"/>
                </a:solidFill>
                <a:effectLst/>
                <a:latin typeface="Arial" panose="020B0604020202020204" pitchFamily="34" charset="0"/>
                <a:cs typeface="Arial" panose="020B0604020202020204" pitchFamily="34" charset="0"/>
              </a:rPr>
              <a:t> Safety in Chemical Facilities</a:t>
            </a:r>
          </a:p>
        </p:txBody>
      </p:sp>
      <p:pic>
        <p:nvPicPr>
          <p:cNvPr id="2" name="Immagine 1" descr="Immagine che contiene testo, schermata, Carattere, diagramma&#10;&#10;Il contenuto generato dall'IA potrebbe non essere corretto.">
            <a:extLst>
              <a:ext uri="{FF2B5EF4-FFF2-40B4-BE49-F238E27FC236}">
                <a16:creationId xmlns:a16="http://schemas.microsoft.com/office/drawing/2014/main" id="{856D3DC5-08D7-80BD-5186-ADBBB2A443D0}"/>
              </a:ext>
            </a:extLst>
          </p:cNvPr>
          <p:cNvPicPr>
            <a:picLocks noChangeAspect="1"/>
          </p:cNvPicPr>
          <p:nvPr/>
        </p:nvPicPr>
        <p:blipFill>
          <a:blip r:embed="rId3"/>
          <a:srcRect t="6547"/>
          <a:stretch/>
        </p:blipFill>
        <p:spPr>
          <a:xfrm>
            <a:off x="2410967" y="1634865"/>
            <a:ext cx="7492232" cy="4525217"/>
          </a:xfrm>
          <a:prstGeom prst="rect">
            <a:avLst/>
          </a:prstGeom>
        </p:spPr>
      </p:pic>
      <p:sp>
        <p:nvSpPr>
          <p:cNvPr id="9" name="CasellaDiTesto 8">
            <a:extLst>
              <a:ext uri="{FF2B5EF4-FFF2-40B4-BE49-F238E27FC236}">
                <a16:creationId xmlns:a16="http://schemas.microsoft.com/office/drawing/2014/main" id="{E7B449A5-6EA1-C3CE-0E3B-1E335D17166D}"/>
              </a:ext>
            </a:extLst>
          </p:cNvPr>
          <p:cNvSpPr txBox="1"/>
          <p:nvPr/>
        </p:nvSpPr>
        <p:spPr>
          <a:xfrm>
            <a:off x="2410967" y="6154013"/>
            <a:ext cx="7370064"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4"/>
              </a:rPr>
              <a:t>https://surveily.com/case-studies/chemical</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035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F9119C-AE1C-1406-3178-8F62C1F74B1E}"/>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DD424E0B-EF61-53ED-873B-73A347D35780}"/>
              </a:ext>
            </a:extLst>
          </p:cNvPr>
          <p:cNvSpPr>
            <a:spLocks noGrp="1"/>
          </p:cNvSpPr>
          <p:nvPr>
            <p:ph type="title"/>
          </p:nvPr>
        </p:nvSpPr>
        <p:spPr>
          <a:xfrm>
            <a:off x="335664" y="-127000"/>
            <a:ext cx="8596668" cy="1320800"/>
          </a:xfrm>
        </p:spPr>
        <p:txBody>
          <a:bodyPr>
            <a:normAutofit/>
          </a:bodyPr>
          <a:lstStyle/>
          <a:p>
            <a:r>
              <a:rPr lang="en-GB" sz="4000" dirty="0"/>
              <a:t>Who am I?</a:t>
            </a:r>
          </a:p>
        </p:txBody>
      </p:sp>
      <p:sp>
        <p:nvSpPr>
          <p:cNvPr id="6" name="Segnaposto piè di pagina 5">
            <a:extLst>
              <a:ext uri="{FF2B5EF4-FFF2-40B4-BE49-F238E27FC236}">
                <a16:creationId xmlns:a16="http://schemas.microsoft.com/office/drawing/2014/main" id="{4CC30384-917A-222D-6F3F-858480E1CA55}"/>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0621B42E-FAFC-CCFE-0A0D-1236AD679B6C}"/>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F0B3806F-CF44-360C-12A2-7C3151F7B411}"/>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a:t>
            </a:fld>
            <a:endParaRPr lang="en-GB" dirty="0"/>
          </a:p>
        </p:txBody>
      </p:sp>
      <p:sp>
        <p:nvSpPr>
          <p:cNvPr id="8" name="officeArt object">
            <a:extLst>
              <a:ext uri="{FF2B5EF4-FFF2-40B4-BE49-F238E27FC236}">
                <a16:creationId xmlns:a16="http://schemas.microsoft.com/office/drawing/2014/main" id="{8FAEEB2E-67CD-68E2-7978-97543BD5A215}"/>
              </a:ext>
            </a:extLst>
          </p:cNvPr>
          <p:cNvSpPr txBox="1"/>
          <p:nvPr/>
        </p:nvSpPr>
        <p:spPr>
          <a:xfrm>
            <a:off x="0" y="1363228"/>
            <a:ext cx="12192000" cy="768191"/>
          </a:xfrm>
          <a:prstGeom prst="rect">
            <a:avLst/>
          </a:prstGeom>
          <a:noFill/>
          <a:ln w="12700" cap="flat">
            <a:noFill/>
            <a:miter lim="400000"/>
          </a:ln>
          <a:effectLst>
            <a:outerShdw blurRad="12700" dist="8259" dir="5400000" rotWithShape="0">
              <a:srgbClr val="404040">
                <a:alpha val="9844"/>
              </a:srgbClr>
            </a:outerShdw>
          </a:effectLst>
        </p:spPr>
        <p:txBody>
          <a:bodyPr wrap="square" lIns="38100" tIns="38100" rIns="38100" bIns="38100" numCol="1" anchor="t">
            <a:noAutofit/>
          </a:bodyPr>
          <a:lstStyle/>
          <a:p>
            <a:pPr algn="ctr"/>
            <a:r>
              <a:rPr lang="en-US" sz="2800" cap="all" spc="101" dirty="0">
                <a:latin typeface="Arial Rounded MT Bold" panose="020F0704030504030204" pitchFamily="34" charset="0"/>
                <a:ea typeface="Arial Unicode MS"/>
                <a:cs typeface="Arial Unicode MS"/>
              </a:rPr>
              <a:t>PROF. Andrea malizia</a:t>
            </a:r>
            <a:endParaRPr lang="en-US" sz="1400" dirty="0">
              <a:latin typeface="Helvetica" panose="020B0604020202020204" pitchFamily="34" charset="0"/>
              <a:ea typeface="Arial Unicode MS"/>
              <a:cs typeface="Arial Unicode MS"/>
            </a:endParaRPr>
          </a:p>
          <a:p>
            <a:pPr algn="r">
              <a:lnSpc>
                <a:spcPct val="80000"/>
              </a:lnSpc>
              <a:tabLst>
                <a:tab pos="337661" algn="l"/>
                <a:tab pos="675323" algn="l"/>
                <a:tab pos="1012984" algn="l"/>
                <a:tab pos="1350645" algn="l"/>
                <a:tab pos="1688306" algn="l"/>
                <a:tab pos="2025968" algn="l"/>
                <a:tab pos="2363629" algn="l"/>
                <a:tab pos="2701290" algn="l"/>
                <a:tab pos="3038951" algn="l"/>
                <a:tab pos="3376613" algn="l"/>
              </a:tabLst>
            </a:pPr>
            <a:r>
              <a:rPr lang="en-US" sz="500" cap="all" spc="4" dirty="0">
                <a:latin typeface="Arial Rounded MT Bold" panose="020F0704030504030204" pitchFamily="34" charset="0"/>
                <a:ea typeface="Arial Rounded MT Bold" panose="020F0704030504030204" pitchFamily="34" charset="0"/>
                <a:cs typeface="Arial Rounded MT Bold" panose="020F0704030504030204" pitchFamily="34" charset="0"/>
              </a:rPr>
              <a:t> </a:t>
            </a:r>
            <a:endParaRPr lang="en-US" sz="1100" dirty="0">
              <a:latin typeface="Helvetica" panose="020B0604020202020204" pitchFamily="34" charset="0"/>
              <a:ea typeface="Arial Unicode MS"/>
              <a:cs typeface="Arial Unicode MS"/>
            </a:endParaRPr>
          </a:p>
          <a:p>
            <a:pPr algn="ctr">
              <a:tabLst>
                <a:tab pos="337661" algn="l"/>
                <a:tab pos="675323" algn="l"/>
                <a:tab pos="1012984" algn="l"/>
                <a:tab pos="1350645" algn="l"/>
                <a:tab pos="1688306" algn="l"/>
                <a:tab pos="2025968" algn="l"/>
                <a:tab pos="2363629" algn="l"/>
                <a:tab pos="2701290" algn="l"/>
                <a:tab pos="3038951" algn="l"/>
                <a:tab pos="3376613" algn="l"/>
              </a:tabLst>
            </a:pPr>
            <a:r>
              <a:rPr lang="en-US" sz="1400" cap="all" spc="23" dirty="0">
                <a:latin typeface="Arial Rounded MT Bold" panose="020F0704030504030204" pitchFamily="34" charset="0"/>
                <a:ea typeface="Arial Unicode MS"/>
                <a:cs typeface="Arial Unicode MS"/>
              </a:rPr>
              <a:t>Associate professor of nuclear measurements and instrumentations</a:t>
            </a:r>
          </a:p>
          <a:p>
            <a:pPr algn="ctr">
              <a:tabLst>
                <a:tab pos="337661" algn="l"/>
                <a:tab pos="675323" algn="l"/>
                <a:tab pos="1012984" algn="l"/>
                <a:tab pos="1350645" algn="l"/>
                <a:tab pos="1688306" algn="l"/>
                <a:tab pos="2025968" algn="l"/>
                <a:tab pos="2363629" algn="l"/>
                <a:tab pos="2701290" algn="l"/>
                <a:tab pos="3038951" algn="l"/>
                <a:tab pos="3376613" algn="l"/>
              </a:tabLst>
            </a:pPr>
            <a:r>
              <a:rPr lang="en-US" sz="1400" cap="all" spc="23" dirty="0">
                <a:latin typeface="Arial Rounded MT Bold" panose="020F0704030504030204" pitchFamily="34" charset="0"/>
                <a:ea typeface="Arial Unicode MS"/>
                <a:cs typeface="Arial Unicode MS"/>
              </a:rPr>
              <a:t>Director of the 2 International master courses in protection against CBRNe events (First and second level)</a:t>
            </a:r>
          </a:p>
          <a:p>
            <a:pPr algn="ctr">
              <a:tabLst>
                <a:tab pos="337661" algn="l"/>
                <a:tab pos="675323" algn="l"/>
                <a:tab pos="1012984" algn="l"/>
                <a:tab pos="1350645" algn="l"/>
                <a:tab pos="1688306" algn="l"/>
                <a:tab pos="2025968" algn="l"/>
                <a:tab pos="2363629" algn="l"/>
                <a:tab pos="2701290" algn="l"/>
                <a:tab pos="3038951" algn="l"/>
                <a:tab pos="3376613" algn="l"/>
              </a:tabLst>
            </a:pPr>
            <a:endParaRPr lang="en-US" dirty="0">
              <a:solidFill>
                <a:srgbClr val="00843E"/>
              </a:solidFill>
              <a:latin typeface="Helvetica" panose="020B0604020202020204" pitchFamily="34" charset="0"/>
              <a:ea typeface="Arial Unicode MS"/>
              <a:cs typeface="Arial Unicode MS"/>
            </a:endParaRPr>
          </a:p>
        </p:txBody>
      </p:sp>
      <p:sp>
        <p:nvSpPr>
          <p:cNvPr id="36" name="CasellaDiTesto 35">
            <a:extLst>
              <a:ext uri="{FF2B5EF4-FFF2-40B4-BE49-F238E27FC236}">
                <a16:creationId xmlns:a16="http://schemas.microsoft.com/office/drawing/2014/main" id="{AAAB0AC8-84A7-41D4-84B5-1A7170E4B082}"/>
              </a:ext>
            </a:extLst>
          </p:cNvPr>
          <p:cNvSpPr txBox="1"/>
          <p:nvPr/>
        </p:nvSpPr>
        <p:spPr>
          <a:xfrm>
            <a:off x="0" y="5599298"/>
            <a:ext cx="12191992" cy="523220"/>
          </a:xfrm>
          <a:prstGeom prst="rect">
            <a:avLst/>
          </a:prstGeom>
          <a:noFill/>
        </p:spPr>
        <p:txBody>
          <a:bodyPr wrap="square" rtlCol="0">
            <a:spAutoFit/>
          </a:bodyPr>
          <a:lstStyle/>
          <a:p>
            <a:pPr algn="ctr"/>
            <a:r>
              <a:rPr lang="it-IT" sz="1400" dirty="0"/>
              <a:t>Department of Biomedicine and </a:t>
            </a:r>
            <a:r>
              <a:rPr lang="it-IT" sz="1400" dirty="0" err="1"/>
              <a:t>Prevention</a:t>
            </a:r>
            <a:r>
              <a:rPr lang="it-IT" sz="1400" dirty="0"/>
              <a:t> &amp; School of Engineering</a:t>
            </a:r>
          </a:p>
          <a:p>
            <a:pPr algn="ctr"/>
            <a:r>
              <a:rPr lang="it-IT" sz="1400" dirty="0"/>
              <a:t>University of Rome Tor Vergata (</a:t>
            </a:r>
            <a:r>
              <a:rPr lang="it-IT" sz="1400" dirty="0" err="1"/>
              <a:t>Italy</a:t>
            </a:r>
            <a:r>
              <a:rPr lang="it-IT" sz="1400" dirty="0"/>
              <a:t>)</a:t>
            </a:r>
          </a:p>
        </p:txBody>
      </p:sp>
      <p:grpSp>
        <p:nvGrpSpPr>
          <p:cNvPr id="52" name="Group 30">
            <a:extLst>
              <a:ext uri="{FF2B5EF4-FFF2-40B4-BE49-F238E27FC236}">
                <a16:creationId xmlns:a16="http://schemas.microsoft.com/office/drawing/2014/main" id="{17084278-AEED-70CE-D56E-8CB21D955A73}"/>
              </a:ext>
            </a:extLst>
          </p:cNvPr>
          <p:cNvGrpSpPr/>
          <p:nvPr/>
        </p:nvGrpSpPr>
        <p:grpSpPr>
          <a:xfrm>
            <a:off x="1924457" y="2687729"/>
            <a:ext cx="4859030" cy="1512050"/>
            <a:chOff x="2554423" y="1922329"/>
            <a:chExt cx="4859030" cy="1512050"/>
          </a:xfrm>
        </p:grpSpPr>
        <p:sp>
          <p:nvSpPr>
            <p:cNvPr id="53" name="TextBox 6">
              <a:extLst>
                <a:ext uri="{FF2B5EF4-FFF2-40B4-BE49-F238E27FC236}">
                  <a16:creationId xmlns:a16="http://schemas.microsoft.com/office/drawing/2014/main" id="{70BFD3C4-D751-4ADF-2F6D-44055743642C}"/>
                </a:ext>
              </a:extLst>
            </p:cNvPr>
            <p:cNvSpPr txBox="1"/>
            <p:nvPr/>
          </p:nvSpPr>
          <p:spPr>
            <a:xfrm>
              <a:off x="2630077" y="1922329"/>
              <a:ext cx="1507718" cy="369332"/>
            </a:xfrm>
            <a:prstGeom prst="rect">
              <a:avLst/>
            </a:prstGeom>
            <a:noFill/>
          </p:spPr>
          <p:txBody>
            <a:bodyPr wrap="square" rtlCol="0">
              <a:spAutoFit/>
            </a:bodyPr>
            <a:lstStyle/>
            <a:p>
              <a:pPr algn="ctr"/>
              <a:r>
                <a:rPr lang="en-US" b="1" dirty="0">
                  <a:solidFill>
                    <a:srgbClr val="00843E"/>
                  </a:solidFill>
                  <a:latin typeface="Tw Cen MT" panose="020B0602020104020603" pitchFamily="34" charset="0"/>
                  <a:ea typeface="Tahoma" panose="020B0604030504040204" pitchFamily="34" charset="0"/>
                  <a:cs typeface="Tahoma" panose="020B0604030504040204" pitchFamily="34" charset="0"/>
                </a:rPr>
                <a:t>Education</a:t>
              </a:r>
            </a:p>
          </p:txBody>
        </p:sp>
        <p:sp>
          <p:nvSpPr>
            <p:cNvPr id="54" name="Oval 7">
              <a:extLst>
                <a:ext uri="{FF2B5EF4-FFF2-40B4-BE49-F238E27FC236}">
                  <a16:creationId xmlns:a16="http://schemas.microsoft.com/office/drawing/2014/main" id="{FC727615-D12C-DA77-24A6-3453F8B7D4DA}"/>
                </a:ext>
              </a:extLst>
            </p:cNvPr>
            <p:cNvSpPr/>
            <p:nvPr/>
          </p:nvSpPr>
          <p:spPr>
            <a:xfrm>
              <a:off x="2630077" y="2069742"/>
              <a:ext cx="127271" cy="12727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843E"/>
                </a:solidFill>
              </a:endParaRPr>
            </a:p>
          </p:txBody>
        </p:sp>
        <p:cxnSp>
          <p:nvCxnSpPr>
            <p:cNvPr id="55" name="Straight Connector 8">
              <a:extLst>
                <a:ext uri="{FF2B5EF4-FFF2-40B4-BE49-F238E27FC236}">
                  <a16:creationId xmlns:a16="http://schemas.microsoft.com/office/drawing/2014/main" id="{BB9A392C-7B1F-D19F-630F-78BD4B50E2BE}"/>
                </a:ext>
              </a:extLst>
            </p:cNvPr>
            <p:cNvCxnSpPr>
              <a:cxnSpLocks/>
            </p:cNvCxnSpPr>
            <p:nvPr/>
          </p:nvCxnSpPr>
          <p:spPr>
            <a:xfrm flipV="1">
              <a:off x="2554423" y="2307991"/>
              <a:ext cx="2489454" cy="0"/>
            </a:xfrm>
            <a:prstGeom prst="line">
              <a:avLst/>
            </a:prstGeom>
            <a:ln w="28575">
              <a:solidFill>
                <a:srgbClr val="5E5E5E"/>
              </a:solidFill>
            </a:ln>
          </p:spPr>
          <p:style>
            <a:lnRef idx="1">
              <a:schemeClr val="accent1"/>
            </a:lnRef>
            <a:fillRef idx="0">
              <a:schemeClr val="accent1"/>
            </a:fillRef>
            <a:effectRef idx="0">
              <a:schemeClr val="accent1"/>
            </a:effectRef>
            <a:fontRef idx="minor">
              <a:schemeClr val="tx1"/>
            </a:fontRef>
          </p:style>
        </p:cxnSp>
        <p:sp>
          <p:nvSpPr>
            <p:cNvPr id="56" name="TextBox 12">
              <a:extLst>
                <a:ext uri="{FF2B5EF4-FFF2-40B4-BE49-F238E27FC236}">
                  <a16:creationId xmlns:a16="http://schemas.microsoft.com/office/drawing/2014/main" id="{21CD08F2-A207-3204-1537-56985B190A95}"/>
                </a:ext>
              </a:extLst>
            </p:cNvPr>
            <p:cNvSpPr txBox="1"/>
            <p:nvPr/>
          </p:nvSpPr>
          <p:spPr>
            <a:xfrm>
              <a:off x="3112165" y="2328423"/>
              <a:ext cx="4301288" cy="276999"/>
            </a:xfrm>
            <a:prstGeom prst="rect">
              <a:avLst/>
            </a:prstGeom>
            <a:noFill/>
          </p:spPr>
          <p:txBody>
            <a:bodyPr wrap="square" rtlCol="0">
              <a:spAutoFit/>
            </a:bodyPr>
            <a:lstStyle/>
            <a:p>
              <a:r>
                <a:rPr lang="en-US" sz="1200" dirty="0">
                  <a:solidFill>
                    <a:srgbClr val="00843E"/>
                  </a:solidFill>
                  <a:latin typeface="Tw Cen MT" panose="020B0602020104020603" pitchFamily="34" charset="0"/>
                  <a:ea typeface="Tahoma" panose="020B0604030504040204" pitchFamily="34" charset="0"/>
                  <a:cs typeface="Tahoma" panose="020B0604030504040204" pitchFamily="34" charset="0"/>
                </a:rPr>
                <a:t>Bachelor Degree in Environmental Engineering</a:t>
              </a:r>
            </a:p>
          </p:txBody>
        </p:sp>
        <p:sp>
          <p:nvSpPr>
            <p:cNvPr id="57" name="TextBox 13">
              <a:extLst>
                <a:ext uri="{FF2B5EF4-FFF2-40B4-BE49-F238E27FC236}">
                  <a16:creationId xmlns:a16="http://schemas.microsoft.com/office/drawing/2014/main" id="{FCAA6627-B2F9-1679-2EB2-8FC0F7ACCC68}"/>
                </a:ext>
              </a:extLst>
            </p:cNvPr>
            <p:cNvSpPr txBox="1"/>
            <p:nvPr/>
          </p:nvSpPr>
          <p:spPr>
            <a:xfrm>
              <a:off x="3108914" y="2722683"/>
              <a:ext cx="3958743" cy="276999"/>
            </a:xfrm>
            <a:prstGeom prst="rect">
              <a:avLst/>
            </a:prstGeom>
            <a:noFill/>
          </p:spPr>
          <p:txBody>
            <a:bodyPr wrap="square" rtlCol="0">
              <a:spAutoFit/>
            </a:bodyPr>
            <a:lstStyle/>
            <a:p>
              <a:r>
                <a:rPr lang="en-US" sz="1200" dirty="0">
                  <a:solidFill>
                    <a:srgbClr val="00843E"/>
                  </a:solidFill>
                  <a:latin typeface="Tw Cen MT" panose="020B0602020104020603" pitchFamily="34" charset="0"/>
                  <a:ea typeface="Tahoma" panose="020B0604030504040204" pitchFamily="34" charset="0"/>
                  <a:cs typeface="Tahoma" panose="020B0604030504040204" pitchFamily="34" charset="0"/>
                </a:rPr>
                <a:t>Master Degree in Environmental Engineering</a:t>
              </a:r>
            </a:p>
          </p:txBody>
        </p:sp>
        <p:sp>
          <p:nvSpPr>
            <p:cNvPr id="58" name="TextBox 14">
              <a:extLst>
                <a:ext uri="{FF2B5EF4-FFF2-40B4-BE49-F238E27FC236}">
                  <a16:creationId xmlns:a16="http://schemas.microsoft.com/office/drawing/2014/main" id="{58E1C9D9-750D-204B-26AD-36FB909052A5}"/>
                </a:ext>
              </a:extLst>
            </p:cNvPr>
            <p:cNvSpPr txBox="1"/>
            <p:nvPr/>
          </p:nvSpPr>
          <p:spPr>
            <a:xfrm>
              <a:off x="2571203" y="2351759"/>
              <a:ext cx="598428" cy="261610"/>
            </a:xfrm>
            <a:prstGeom prst="rect">
              <a:avLst/>
            </a:prstGeom>
            <a:noFill/>
          </p:spPr>
          <p:txBody>
            <a:bodyPr wrap="square" rtlCol="0">
              <a:spAutoFit/>
            </a:bodyPr>
            <a:lstStyle/>
            <a:p>
              <a:r>
                <a:rPr lang="en-US" sz="1100" b="1" dirty="0">
                  <a:solidFill>
                    <a:srgbClr val="00843E"/>
                  </a:solidFill>
                  <a:latin typeface="Tw Cen MT" panose="020B0602020104020603" pitchFamily="34" charset="0"/>
                  <a:ea typeface="Tahoma" panose="020B0604030504040204" pitchFamily="34" charset="0"/>
                  <a:cs typeface="Tahoma" panose="020B0604030504040204" pitchFamily="34" charset="0"/>
                </a:rPr>
                <a:t>2003</a:t>
              </a:r>
            </a:p>
          </p:txBody>
        </p:sp>
        <p:sp>
          <p:nvSpPr>
            <p:cNvPr id="59" name="TextBox 15">
              <a:extLst>
                <a:ext uri="{FF2B5EF4-FFF2-40B4-BE49-F238E27FC236}">
                  <a16:creationId xmlns:a16="http://schemas.microsoft.com/office/drawing/2014/main" id="{65250487-289E-972A-8A31-A000581FFCAE}"/>
                </a:ext>
              </a:extLst>
            </p:cNvPr>
            <p:cNvSpPr txBox="1"/>
            <p:nvPr/>
          </p:nvSpPr>
          <p:spPr>
            <a:xfrm>
              <a:off x="2563134" y="2747252"/>
              <a:ext cx="585315" cy="261610"/>
            </a:xfrm>
            <a:prstGeom prst="rect">
              <a:avLst/>
            </a:prstGeom>
            <a:noFill/>
          </p:spPr>
          <p:txBody>
            <a:bodyPr wrap="square" rtlCol="0">
              <a:spAutoFit/>
            </a:bodyPr>
            <a:lstStyle>
              <a:defPPr>
                <a:defRPr lang="en-US"/>
              </a:defPPr>
              <a:lvl1pPr>
                <a:defRPr sz="1400" b="1">
                  <a:solidFill>
                    <a:srgbClr val="5E5E5E"/>
                  </a:solidFill>
                  <a:latin typeface="Tw Cen MT" panose="020B0602020104020603" pitchFamily="34" charset="0"/>
                  <a:ea typeface="Tahoma" panose="020B0604030504040204" pitchFamily="34" charset="0"/>
                  <a:cs typeface="Tahoma" panose="020B0604030504040204" pitchFamily="34" charset="0"/>
                </a:defRPr>
              </a:lvl1pPr>
            </a:lstStyle>
            <a:p>
              <a:r>
                <a:rPr lang="en-US" sz="1100" dirty="0">
                  <a:solidFill>
                    <a:srgbClr val="00843E"/>
                  </a:solidFill>
                </a:rPr>
                <a:t>2005</a:t>
              </a:r>
            </a:p>
          </p:txBody>
        </p:sp>
        <p:cxnSp>
          <p:nvCxnSpPr>
            <p:cNvPr id="60" name="Straight Connector 19">
              <a:extLst>
                <a:ext uri="{FF2B5EF4-FFF2-40B4-BE49-F238E27FC236}">
                  <a16:creationId xmlns:a16="http://schemas.microsoft.com/office/drawing/2014/main" id="{623AE863-397F-4F7F-F0BC-A925D67F7F12}"/>
                </a:ext>
              </a:extLst>
            </p:cNvPr>
            <p:cNvCxnSpPr/>
            <p:nvPr/>
          </p:nvCxnSpPr>
          <p:spPr>
            <a:xfrm>
              <a:off x="3081506" y="2474909"/>
              <a:ext cx="0" cy="41148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cxnSp>
          <p:nvCxnSpPr>
            <p:cNvPr id="61" name="Straight Connector 20">
              <a:extLst>
                <a:ext uri="{FF2B5EF4-FFF2-40B4-BE49-F238E27FC236}">
                  <a16:creationId xmlns:a16="http://schemas.microsoft.com/office/drawing/2014/main" id="{D9A87479-3EA0-B658-AF86-95A8AE330627}"/>
                </a:ext>
              </a:extLst>
            </p:cNvPr>
            <p:cNvCxnSpPr>
              <a:cxnSpLocks/>
            </p:cNvCxnSpPr>
            <p:nvPr/>
          </p:nvCxnSpPr>
          <p:spPr>
            <a:xfrm>
              <a:off x="3081506" y="2893662"/>
              <a:ext cx="0" cy="41148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sp>
          <p:nvSpPr>
            <p:cNvPr id="62" name="TextBox 21">
              <a:extLst>
                <a:ext uri="{FF2B5EF4-FFF2-40B4-BE49-F238E27FC236}">
                  <a16:creationId xmlns:a16="http://schemas.microsoft.com/office/drawing/2014/main" id="{F75A2CC2-6348-D96D-A542-D73DA4445506}"/>
                </a:ext>
              </a:extLst>
            </p:cNvPr>
            <p:cNvSpPr txBox="1"/>
            <p:nvPr/>
          </p:nvSpPr>
          <p:spPr>
            <a:xfrm>
              <a:off x="2563134" y="3172769"/>
              <a:ext cx="585315" cy="261610"/>
            </a:xfrm>
            <a:prstGeom prst="rect">
              <a:avLst/>
            </a:prstGeom>
            <a:noFill/>
          </p:spPr>
          <p:txBody>
            <a:bodyPr wrap="square" rtlCol="0">
              <a:spAutoFit/>
            </a:bodyPr>
            <a:lstStyle>
              <a:defPPr>
                <a:defRPr lang="en-US"/>
              </a:defPPr>
              <a:lvl1pPr>
                <a:defRPr sz="1400" b="1">
                  <a:solidFill>
                    <a:srgbClr val="5E5E5E"/>
                  </a:solidFill>
                  <a:latin typeface="Tw Cen MT" panose="020B0602020104020603" pitchFamily="34" charset="0"/>
                  <a:ea typeface="Tahoma" panose="020B0604030504040204" pitchFamily="34" charset="0"/>
                  <a:cs typeface="Tahoma" panose="020B0604030504040204" pitchFamily="34" charset="0"/>
                </a:defRPr>
              </a:lvl1pPr>
            </a:lstStyle>
            <a:p>
              <a:r>
                <a:rPr lang="en-US" sz="1100" dirty="0">
                  <a:solidFill>
                    <a:srgbClr val="00843E"/>
                  </a:solidFill>
                </a:rPr>
                <a:t>2010</a:t>
              </a:r>
            </a:p>
          </p:txBody>
        </p:sp>
        <p:sp>
          <p:nvSpPr>
            <p:cNvPr id="63" name="TextBox 22">
              <a:extLst>
                <a:ext uri="{FF2B5EF4-FFF2-40B4-BE49-F238E27FC236}">
                  <a16:creationId xmlns:a16="http://schemas.microsoft.com/office/drawing/2014/main" id="{2AC127F4-7D94-D164-FB8A-C4CD749B3D57}"/>
                </a:ext>
              </a:extLst>
            </p:cNvPr>
            <p:cNvSpPr txBox="1"/>
            <p:nvPr/>
          </p:nvSpPr>
          <p:spPr>
            <a:xfrm>
              <a:off x="3142186" y="3150561"/>
              <a:ext cx="4154063" cy="276999"/>
            </a:xfrm>
            <a:prstGeom prst="rect">
              <a:avLst/>
            </a:prstGeom>
            <a:noFill/>
          </p:spPr>
          <p:txBody>
            <a:bodyPr wrap="square" rtlCol="0">
              <a:spAutoFit/>
            </a:bodyPr>
            <a:lstStyle/>
            <a:p>
              <a:r>
                <a:rPr lang="en-US" sz="1200" dirty="0">
                  <a:solidFill>
                    <a:srgbClr val="00843E"/>
                  </a:solidFill>
                  <a:latin typeface="Tw Cen MT" panose="020B0602020104020603" pitchFamily="34" charset="0"/>
                  <a:ea typeface="Tahoma" panose="020B0604030504040204" pitchFamily="34" charset="0"/>
                  <a:cs typeface="Tahoma" panose="020B0604030504040204" pitchFamily="34" charset="0"/>
                </a:rPr>
                <a:t>Ph.D. in Quantum Electronics and Plasma Physics </a:t>
              </a:r>
            </a:p>
          </p:txBody>
        </p:sp>
      </p:grpSp>
      <p:grpSp>
        <p:nvGrpSpPr>
          <p:cNvPr id="64" name="Group 29">
            <a:extLst>
              <a:ext uri="{FF2B5EF4-FFF2-40B4-BE49-F238E27FC236}">
                <a16:creationId xmlns:a16="http://schemas.microsoft.com/office/drawing/2014/main" id="{2C8673D5-460F-0D41-5F1F-0BA4D2994729}"/>
              </a:ext>
            </a:extLst>
          </p:cNvPr>
          <p:cNvGrpSpPr/>
          <p:nvPr/>
        </p:nvGrpSpPr>
        <p:grpSpPr>
          <a:xfrm>
            <a:off x="6437691" y="2685216"/>
            <a:ext cx="3802005" cy="1580357"/>
            <a:chOff x="5323833" y="1892513"/>
            <a:chExt cx="3802005" cy="1580357"/>
          </a:xfrm>
        </p:grpSpPr>
        <p:sp>
          <p:nvSpPr>
            <p:cNvPr id="65" name="TextBox 9">
              <a:extLst>
                <a:ext uri="{FF2B5EF4-FFF2-40B4-BE49-F238E27FC236}">
                  <a16:creationId xmlns:a16="http://schemas.microsoft.com/office/drawing/2014/main" id="{9CFA73DE-258D-BD3A-36A3-2D8B941ED026}"/>
                </a:ext>
              </a:extLst>
            </p:cNvPr>
            <p:cNvSpPr txBox="1"/>
            <p:nvPr/>
          </p:nvSpPr>
          <p:spPr>
            <a:xfrm>
              <a:off x="6297960" y="1892513"/>
              <a:ext cx="1424897" cy="369332"/>
            </a:xfrm>
            <a:prstGeom prst="rect">
              <a:avLst/>
            </a:prstGeom>
            <a:noFill/>
          </p:spPr>
          <p:txBody>
            <a:bodyPr wrap="square" rtlCol="0">
              <a:spAutoFit/>
            </a:bodyPr>
            <a:lstStyle/>
            <a:p>
              <a:pPr algn="ctr"/>
              <a:r>
                <a:rPr lang="en-US" b="1" dirty="0">
                  <a:solidFill>
                    <a:srgbClr val="00843E"/>
                  </a:solidFill>
                  <a:latin typeface="Tw Cen MT" panose="020B0602020104020603" pitchFamily="34" charset="0"/>
                  <a:ea typeface="Tahoma" panose="020B0604030504040204" pitchFamily="34" charset="0"/>
                  <a:cs typeface="Tahoma" panose="020B0604030504040204" pitchFamily="34" charset="0"/>
                </a:rPr>
                <a:t>Experience</a:t>
              </a:r>
            </a:p>
          </p:txBody>
        </p:sp>
        <p:sp>
          <p:nvSpPr>
            <p:cNvPr id="66" name="Oval 10">
              <a:extLst>
                <a:ext uri="{FF2B5EF4-FFF2-40B4-BE49-F238E27FC236}">
                  <a16:creationId xmlns:a16="http://schemas.microsoft.com/office/drawing/2014/main" id="{0ACC2BDA-B495-D1C9-7D32-946839BFB98C}"/>
                </a:ext>
              </a:extLst>
            </p:cNvPr>
            <p:cNvSpPr/>
            <p:nvPr/>
          </p:nvSpPr>
          <p:spPr>
            <a:xfrm>
              <a:off x="6223545" y="2034115"/>
              <a:ext cx="127271" cy="12727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843E"/>
                </a:solidFill>
              </a:endParaRPr>
            </a:p>
          </p:txBody>
        </p:sp>
        <p:cxnSp>
          <p:nvCxnSpPr>
            <p:cNvPr id="67" name="Straight Connector 11">
              <a:extLst>
                <a:ext uri="{FF2B5EF4-FFF2-40B4-BE49-F238E27FC236}">
                  <a16:creationId xmlns:a16="http://schemas.microsoft.com/office/drawing/2014/main" id="{DCA37DCE-C0FE-47FB-3761-52B647250ED8}"/>
                </a:ext>
              </a:extLst>
            </p:cNvPr>
            <p:cNvCxnSpPr>
              <a:cxnSpLocks/>
            </p:cNvCxnSpPr>
            <p:nvPr/>
          </p:nvCxnSpPr>
          <p:spPr>
            <a:xfrm flipV="1">
              <a:off x="6180737" y="2305503"/>
              <a:ext cx="2489454" cy="0"/>
            </a:xfrm>
            <a:prstGeom prst="line">
              <a:avLst/>
            </a:prstGeom>
            <a:ln w="28575">
              <a:solidFill>
                <a:srgbClr val="5E5E5E"/>
              </a:solidFill>
            </a:ln>
          </p:spPr>
          <p:style>
            <a:lnRef idx="1">
              <a:schemeClr val="accent1"/>
            </a:lnRef>
            <a:fillRef idx="0">
              <a:schemeClr val="accent1"/>
            </a:fillRef>
            <a:effectRef idx="0">
              <a:schemeClr val="accent1"/>
            </a:effectRef>
            <a:fontRef idx="minor">
              <a:schemeClr val="tx1"/>
            </a:fontRef>
          </p:style>
        </p:cxnSp>
        <p:sp>
          <p:nvSpPr>
            <p:cNvPr id="68" name="TextBox 16">
              <a:extLst>
                <a:ext uri="{FF2B5EF4-FFF2-40B4-BE49-F238E27FC236}">
                  <a16:creationId xmlns:a16="http://schemas.microsoft.com/office/drawing/2014/main" id="{04397E56-6671-02D2-4D52-8836928603D8}"/>
                </a:ext>
              </a:extLst>
            </p:cNvPr>
            <p:cNvSpPr txBox="1"/>
            <p:nvPr/>
          </p:nvSpPr>
          <p:spPr>
            <a:xfrm>
              <a:off x="6516139" y="2370795"/>
              <a:ext cx="2247338" cy="276999"/>
            </a:xfrm>
            <a:prstGeom prst="rect">
              <a:avLst/>
            </a:prstGeom>
            <a:noFill/>
          </p:spPr>
          <p:txBody>
            <a:bodyPr wrap="square" rtlCol="0">
              <a:spAutoFit/>
            </a:bodyPr>
            <a:lstStyle/>
            <a:p>
              <a:r>
                <a:rPr lang="sr-Latn-RS" sz="1200" dirty="0" err="1">
                  <a:solidFill>
                    <a:srgbClr val="00843E"/>
                  </a:solidFill>
                  <a:latin typeface="Tw Cen MT" panose="020B0602020104020603" pitchFamily="34" charset="0"/>
                  <a:ea typeface="Tahoma" panose="020B0604030504040204" pitchFamily="34" charset="0"/>
                  <a:cs typeface="Tahoma" panose="020B0604030504040204" pitchFamily="34" charset="0"/>
                </a:rPr>
                <a:t>Postdoc</a:t>
              </a:r>
              <a:r>
                <a:rPr lang="sr-Latn-RS" sz="1200" dirty="0">
                  <a:solidFill>
                    <a:srgbClr val="00843E"/>
                  </a:solidFill>
                  <a:latin typeface="Tw Cen MT" panose="020B0602020104020603" pitchFamily="34" charset="0"/>
                  <a:ea typeface="Tahoma" panose="020B0604030504040204" pitchFamily="34" charset="0"/>
                  <a:cs typeface="Tahoma" panose="020B0604030504040204" pitchFamily="34" charset="0"/>
                </a:rPr>
                <a:t> </a:t>
              </a:r>
              <a:r>
                <a:rPr lang="sr-Latn-RS" sz="1200" dirty="0" err="1">
                  <a:solidFill>
                    <a:srgbClr val="00843E"/>
                  </a:solidFill>
                  <a:latin typeface="Tw Cen MT" panose="020B0602020104020603" pitchFamily="34" charset="0"/>
                  <a:ea typeface="Tahoma" panose="020B0604030504040204" pitchFamily="34" charset="0"/>
                  <a:cs typeface="Tahoma" panose="020B0604030504040204" pitchFamily="34" charset="0"/>
                </a:rPr>
                <a:t>fellow</a:t>
              </a:r>
              <a:r>
                <a:rPr lang="sr-Latn-RS" sz="1200" dirty="0">
                  <a:solidFill>
                    <a:srgbClr val="00843E"/>
                  </a:solidFill>
                  <a:latin typeface="Tw Cen MT" panose="020B0602020104020603" pitchFamily="34" charset="0"/>
                  <a:ea typeface="Tahoma" panose="020B0604030504040204" pitchFamily="34" charset="0"/>
                  <a:cs typeface="Tahoma" panose="020B0604030504040204" pitchFamily="34" charset="0"/>
                </a:rPr>
                <a:t> in </a:t>
              </a:r>
              <a:r>
                <a:rPr lang="sr-Latn-RS" sz="1200" dirty="0" err="1">
                  <a:solidFill>
                    <a:srgbClr val="00843E"/>
                  </a:solidFill>
                  <a:latin typeface="Tw Cen MT" panose="020B0602020104020603" pitchFamily="34" charset="0"/>
                  <a:ea typeface="Tahoma" panose="020B0604030504040204" pitchFamily="34" charset="0"/>
                  <a:cs typeface="Tahoma" panose="020B0604030504040204" pitchFamily="34" charset="0"/>
                </a:rPr>
                <a:t>Physics</a:t>
              </a:r>
              <a:endParaRPr lang="en-US" sz="1200" dirty="0">
                <a:solidFill>
                  <a:srgbClr val="00843E"/>
                </a:solidFill>
                <a:latin typeface="Tw Cen MT" panose="020B0602020104020603" pitchFamily="34" charset="0"/>
                <a:ea typeface="Tahoma" panose="020B0604030504040204" pitchFamily="34" charset="0"/>
                <a:cs typeface="Tahoma" panose="020B0604030504040204" pitchFamily="34" charset="0"/>
              </a:endParaRPr>
            </a:p>
          </p:txBody>
        </p:sp>
        <p:sp>
          <p:nvSpPr>
            <p:cNvPr id="69" name="TextBox 17">
              <a:extLst>
                <a:ext uri="{FF2B5EF4-FFF2-40B4-BE49-F238E27FC236}">
                  <a16:creationId xmlns:a16="http://schemas.microsoft.com/office/drawing/2014/main" id="{5CA3B532-BCD7-2C6D-0E27-165740905A6A}"/>
                </a:ext>
              </a:extLst>
            </p:cNvPr>
            <p:cNvSpPr txBox="1"/>
            <p:nvPr/>
          </p:nvSpPr>
          <p:spPr>
            <a:xfrm>
              <a:off x="6511119" y="3172029"/>
              <a:ext cx="2614719" cy="276999"/>
            </a:xfrm>
            <a:prstGeom prst="rect">
              <a:avLst/>
            </a:prstGeom>
            <a:noFill/>
          </p:spPr>
          <p:txBody>
            <a:bodyPr wrap="square" rtlCol="0">
              <a:spAutoFit/>
            </a:bodyPr>
            <a:lstStyle>
              <a:defPPr>
                <a:defRPr lang="en-US"/>
              </a:defPPr>
              <a:lvl1pPr>
                <a:defRPr b="1">
                  <a:solidFill>
                    <a:srgbClr val="449BBB"/>
                  </a:solidFill>
                  <a:latin typeface="Tw Cen MT" panose="020B0602020104020603" pitchFamily="34" charset="0"/>
                  <a:ea typeface="Tahoma" panose="020B0604030504040204" pitchFamily="34" charset="0"/>
                  <a:cs typeface="Tahoma" panose="020B0604030504040204" pitchFamily="34" charset="0"/>
                </a:defRPr>
              </a:lvl1pPr>
            </a:lstStyle>
            <a:p>
              <a:r>
                <a:rPr lang="sr-Latn-RS" sz="1200" b="0" dirty="0" err="1">
                  <a:solidFill>
                    <a:srgbClr val="00843E"/>
                  </a:solidFill>
                </a:rPr>
                <a:t>Assistant</a:t>
              </a:r>
              <a:r>
                <a:rPr lang="sr-Latn-RS" sz="1200" b="0" dirty="0">
                  <a:solidFill>
                    <a:srgbClr val="00843E"/>
                  </a:solidFill>
                </a:rPr>
                <a:t> </a:t>
              </a:r>
              <a:r>
                <a:rPr lang="sr-Latn-RS" sz="1200" b="0" dirty="0" err="1">
                  <a:solidFill>
                    <a:srgbClr val="00843E"/>
                  </a:solidFill>
                </a:rPr>
                <a:t>Professor</a:t>
              </a:r>
              <a:r>
                <a:rPr lang="sr-Latn-RS" sz="1200" b="0" dirty="0">
                  <a:solidFill>
                    <a:srgbClr val="00843E"/>
                  </a:solidFill>
                </a:rPr>
                <a:t> in </a:t>
              </a:r>
              <a:r>
                <a:rPr lang="sr-Latn-RS" sz="1200" b="0" dirty="0" err="1">
                  <a:solidFill>
                    <a:srgbClr val="00843E"/>
                  </a:solidFill>
                </a:rPr>
                <a:t>Physics</a:t>
              </a:r>
              <a:endParaRPr lang="en-US" sz="1200" b="0" dirty="0">
                <a:solidFill>
                  <a:srgbClr val="00843E"/>
                </a:solidFill>
              </a:endParaRPr>
            </a:p>
          </p:txBody>
        </p:sp>
        <p:sp>
          <p:nvSpPr>
            <p:cNvPr id="70" name="TextBox 18">
              <a:extLst>
                <a:ext uri="{FF2B5EF4-FFF2-40B4-BE49-F238E27FC236}">
                  <a16:creationId xmlns:a16="http://schemas.microsoft.com/office/drawing/2014/main" id="{5BBA0CE3-1A4E-0C84-8549-10540B84A3A7}"/>
                </a:ext>
              </a:extLst>
            </p:cNvPr>
            <p:cNvSpPr txBox="1"/>
            <p:nvPr/>
          </p:nvSpPr>
          <p:spPr>
            <a:xfrm>
              <a:off x="5460265" y="2404999"/>
              <a:ext cx="1104567" cy="276999"/>
            </a:xfrm>
            <a:prstGeom prst="rect">
              <a:avLst/>
            </a:prstGeom>
            <a:noFill/>
          </p:spPr>
          <p:txBody>
            <a:bodyPr wrap="square" rtlCol="0">
              <a:spAutoFit/>
            </a:bodyPr>
            <a:lstStyle>
              <a:defPPr>
                <a:defRPr lang="en-US"/>
              </a:defPPr>
              <a:lvl1pPr>
                <a:defRPr sz="1400" b="1">
                  <a:solidFill>
                    <a:srgbClr val="5E5E5E"/>
                  </a:solidFill>
                  <a:latin typeface="Tw Cen MT" panose="020B0602020104020603" pitchFamily="34" charset="0"/>
                  <a:ea typeface="Tahoma" panose="020B0604030504040204" pitchFamily="34" charset="0"/>
                  <a:cs typeface="Tahoma" panose="020B0604030504040204" pitchFamily="34" charset="0"/>
                </a:defRPr>
              </a:lvl1pPr>
            </a:lstStyle>
            <a:p>
              <a:r>
                <a:rPr lang="en-US" sz="1200" dirty="0">
                  <a:solidFill>
                    <a:srgbClr val="00843E"/>
                  </a:solidFill>
                </a:rPr>
                <a:t>2010 </a:t>
              </a:r>
              <a:r>
                <a:rPr lang="sr-Latn-RS" sz="1200" dirty="0">
                  <a:solidFill>
                    <a:srgbClr val="00843E"/>
                  </a:solidFill>
                </a:rPr>
                <a:t>-</a:t>
              </a:r>
              <a:r>
                <a:rPr lang="en-US" sz="1200" dirty="0">
                  <a:solidFill>
                    <a:srgbClr val="00843E"/>
                  </a:solidFill>
                </a:rPr>
                <a:t> 2012</a:t>
              </a:r>
            </a:p>
          </p:txBody>
        </p:sp>
        <p:cxnSp>
          <p:nvCxnSpPr>
            <p:cNvPr id="71" name="Straight Connector 23">
              <a:extLst>
                <a:ext uri="{FF2B5EF4-FFF2-40B4-BE49-F238E27FC236}">
                  <a16:creationId xmlns:a16="http://schemas.microsoft.com/office/drawing/2014/main" id="{B60427C2-1DF8-9B7F-B801-6C7281039E07}"/>
                </a:ext>
              </a:extLst>
            </p:cNvPr>
            <p:cNvCxnSpPr/>
            <p:nvPr/>
          </p:nvCxnSpPr>
          <p:spPr>
            <a:xfrm>
              <a:off x="6476138" y="2516943"/>
              <a:ext cx="0" cy="41148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24">
              <a:extLst>
                <a:ext uri="{FF2B5EF4-FFF2-40B4-BE49-F238E27FC236}">
                  <a16:creationId xmlns:a16="http://schemas.microsoft.com/office/drawing/2014/main" id="{D97F8F45-D3A9-CF44-6D04-D979A4A0C0CF}"/>
                </a:ext>
              </a:extLst>
            </p:cNvPr>
            <p:cNvCxnSpPr/>
            <p:nvPr/>
          </p:nvCxnSpPr>
          <p:spPr>
            <a:xfrm>
              <a:off x="6476138" y="2935697"/>
              <a:ext cx="0" cy="41148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sp>
          <p:nvSpPr>
            <p:cNvPr id="73" name="TextBox 25">
              <a:extLst>
                <a:ext uri="{FF2B5EF4-FFF2-40B4-BE49-F238E27FC236}">
                  <a16:creationId xmlns:a16="http://schemas.microsoft.com/office/drawing/2014/main" id="{C2C3C5C0-3083-9625-56E3-B15A1EC222DD}"/>
                </a:ext>
              </a:extLst>
            </p:cNvPr>
            <p:cNvSpPr txBox="1"/>
            <p:nvPr/>
          </p:nvSpPr>
          <p:spPr>
            <a:xfrm>
              <a:off x="5460265" y="2782519"/>
              <a:ext cx="1104567" cy="276999"/>
            </a:xfrm>
            <a:prstGeom prst="rect">
              <a:avLst/>
            </a:prstGeom>
            <a:noFill/>
          </p:spPr>
          <p:txBody>
            <a:bodyPr wrap="square" rtlCol="0">
              <a:spAutoFit/>
            </a:bodyPr>
            <a:lstStyle>
              <a:defPPr>
                <a:defRPr lang="en-US"/>
              </a:defPPr>
              <a:lvl1pPr>
                <a:defRPr sz="1400" b="1">
                  <a:solidFill>
                    <a:srgbClr val="5E5E5E"/>
                  </a:solidFill>
                  <a:latin typeface="Tw Cen MT" panose="020B0602020104020603" pitchFamily="34" charset="0"/>
                  <a:ea typeface="Tahoma" panose="020B0604030504040204" pitchFamily="34" charset="0"/>
                  <a:cs typeface="Tahoma" panose="020B0604030504040204" pitchFamily="34" charset="0"/>
                </a:defRPr>
              </a:lvl1pPr>
            </a:lstStyle>
            <a:p>
              <a:r>
                <a:rPr lang="en-US" sz="1200" dirty="0">
                  <a:solidFill>
                    <a:srgbClr val="00843E"/>
                  </a:solidFill>
                </a:rPr>
                <a:t>2012 </a:t>
              </a:r>
              <a:r>
                <a:rPr lang="sr-Latn-RS" sz="1200" dirty="0">
                  <a:solidFill>
                    <a:srgbClr val="00843E"/>
                  </a:solidFill>
                </a:rPr>
                <a:t>-</a:t>
              </a:r>
              <a:r>
                <a:rPr lang="en-US" sz="1200" dirty="0">
                  <a:solidFill>
                    <a:srgbClr val="00843E"/>
                  </a:solidFill>
                </a:rPr>
                <a:t> </a:t>
              </a:r>
              <a:r>
                <a:rPr lang="sr-Latn-RS" sz="1200" dirty="0">
                  <a:solidFill>
                    <a:srgbClr val="00843E"/>
                  </a:solidFill>
                </a:rPr>
                <a:t>2014</a:t>
              </a:r>
              <a:endParaRPr lang="en-US" sz="1200" dirty="0">
                <a:solidFill>
                  <a:srgbClr val="00843E"/>
                </a:solidFill>
              </a:endParaRPr>
            </a:p>
          </p:txBody>
        </p:sp>
        <p:sp>
          <p:nvSpPr>
            <p:cNvPr id="74" name="TextBox 26">
              <a:extLst>
                <a:ext uri="{FF2B5EF4-FFF2-40B4-BE49-F238E27FC236}">
                  <a16:creationId xmlns:a16="http://schemas.microsoft.com/office/drawing/2014/main" id="{4C66E126-CBA9-97E1-A705-1D06EC5006D1}"/>
                </a:ext>
              </a:extLst>
            </p:cNvPr>
            <p:cNvSpPr txBox="1"/>
            <p:nvPr/>
          </p:nvSpPr>
          <p:spPr>
            <a:xfrm>
              <a:off x="6535418" y="2770524"/>
              <a:ext cx="2456176" cy="276999"/>
            </a:xfrm>
            <a:prstGeom prst="rect">
              <a:avLst/>
            </a:prstGeom>
            <a:noFill/>
          </p:spPr>
          <p:txBody>
            <a:bodyPr wrap="square" rtlCol="0">
              <a:spAutoFit/>
            </a:bodyPr>
            <a:lstStyle/>
            <a:p>
              <a:r>
                <a:rPr lang="sr-Latn-RS" sz="1200" dirty="0">
                  <a:solidFill>
                    <a:srgbClr val="00843E"/>
                  </a:solidFill>
                  <a:latin typeface="Tw Cen MT" panose="020B0602020104020603" pitchFamily="34" charset="0"/>
                  <a:ea typeface="Tahoma" panose="020B0604030504040204" pitchFamily="34" charset="0"/>
                  <a:cs typeface="Tahoma" panose="020B0604030504040204" pitchFamily="34" charset="0"/>
                </a:rPr>
                <a:t>Senior </a:t>
              </a:r>
              <a:r>
                <a:rPr lang="sr-Latn-RS" sz="1200" dirty="0" err="1">
                  <a:solidFill>
                    <a:srgbClr val="00843E"/>
                  </a:solidFill>
                  <a:latin typeface="Tw Cen MT" panose="020B0602020104020603" pitchFamily="34" charset="0"/>
                  <a:ea typeface="Tahoma" panose="020B0604030504040204" pitchFamily="34" charset="0"/>
                  <a:cs typeface="Tahoma" panose="020B0604030504040204" pitchFamily="34" charset="0"/>
                </a:rPr>
                <a:t>Researcher</a:t>
              </a:r>
              <a:r>
                <a:rPr lang="sr-Latn-RS" sz="1200" dirty="0">
                  <a:solidFill>
                    <a:srgbClr val="00843E"/>
                  </a:solidFill>
                  <a:latin typeface="Tw Cen MT" panose="020B0602020104020603" pitchFamily="34" charset="0"/>
                  <a:ea typeface="Tahoma" panose="020B0604030504040204" pitchFamily="34" charset="0"/>
                  <a:cs typeface="Tahoma" panose="020B0604030504040204" pitchFamily="34" charset="0"/>
                </a:rPr>
                <a:t> in </a:t>
              </a:r>
              <a:r>
                <a:rPr lang="sr-Latn-RS" sz="1200" dirty="0" err="1">
                  <a:solidFill>
                    <a:srgbClr val="00843E"/>
                  </a:solidFill>
                  <a:latin typeface="Tw Cen MT" panose="020B0602020104020603" pitchFamily="34" charset="0"/>
                  <a:ea typeface="Tahoma" panose="020B0604030504040204" pitchFamily="34" charset="0"/>
                  <a:cs typeface="Tahoma" panose="020B0604030504040204" pitchFamily="34" charset="0"/>
                </a:rPr>
                <a:t>Physics</a:t>
              </a:r>
              <a:endParaRPr lang="en-US" sz="1200" dirty="0">
                <a:solidFill>
                  <a:srgbClr val="00843E"/>
                </a:solidFill>
                <a:latin typeface="Tw Cen MT" panose="020B0602020104020603" pitchFamily="34" charset="0"/>
                <a:ea typeface="Tahoma" panose="020B0604030504040204" pitchFamily="34" charset="0"/>
                <a:cs typeface="Tahoma" panose="020B0604030504040204" pitchFamily="34" charset="0"/>
              </a:endParaRPr>
            </a:p>
          </p:txBody>
        </p:sp>
        <p:sp>
          <p:nvSpPr>
            <p:cNvPr id="75" name="TextBox 27">
              <a:extLst>
                <a:ext uri="{FF2B5EF4-FFF2-40B4-BE49-F238E27FC236}">
                  <a16:creationId xmlns:a16="http://schemas.microsoft.com/office/drawing/2014/main" id="{FAAC7E21-06DF-895C-AF53-64DB5A9C773A}"/>
                </a:ext>
              </a:extLst>
            </p:cNvPr>
            <p:cNvSpPr txBox="1"/>
            <p:nvPr/>
          </p:nvSpPr>
          <p:spPr>
            <a:xfrm>
              <a:off x="5323833" y="3195871"/>
              <a:ext cx="1104567" cy="276999"/>
            </a:xfrm>
            <a:prstGeom prst="rect">
              <a:avLst/>
            </a:prstGeom>
            <a:noFill/>
          </p:spPr>
          <p:txBody>
            <a:bodyPr wrap="square" rtlCol="0">
              <a:spAutoFit/>
            </a:bodyPr>
            <a:lstStyle>
              <a:defPPr>
                <a:defRPr lang="en-US"/>
              </a:defPPr>
              <a:lvl1pPr>
                <a:defRPr sz="1400" b="1">
                  <a:solidFill>
                    <a:srgbClr val="5E5E5E"/>
                  </a:solidFill>
                  <a:latin typeface="Tw Cen MT" panose="020B0602020104020603" pitchFamily="34" charset="0"/>
                  <a:ea typeface="Tahoma" panose="020B0604030504040204" pitchFamily="34" charset="0"/>
                  <a:cs typeface="Tahoma" panose="020B0604030504040204" pitchFamily="34" charset="0"/>
                </a:defRPr>
              </a:lvl1pPr>
            </a:lstStyle>
            <a:p>
              <a:pPr algn="r"/>
              <a:r>
                <a:rPr lang="sr-Latn-RS" sz="1200" dirty="0">
                  <a:solidFill>
                    <a:srgbClr val="00843E"/>
                  </a:solidFill>
                </a:rPr>
                <a:t>2014</a:t>
              </a:r>
              <a:r>
                <a:rPr lang="en-US" sz="1200" dirty="0">
                  <a:solidFill>
                    <a:srgbClr val="00843E"/>
                  </a:solidFill>
                </a:rPr>
                <a:t> </a:t>
              </a:r>
              <a:r>
                <a:rPr lang="sr-Latn-RS" sz="1200" dirty="0">
                  <a:solidFill>
                    <a:srgbClr val="00843E"/>
                  </a:solidFill>
                </a:rPr>
                <a:t>- 2019</a:t>
              </a:r>
              <a:endParaRPr lang="en-US" sz="1200" dirty="0">
                <a:solidFill>
                  <a:srgbClr val="00843E"/>
                </a:solidFill>
              </a:endParaRPr>
            </a:p>
          </p:txBody>
        </p:sp>
      </p:grpSp>
      <p:cxnSp>
        <p:nvCxnSpPr>
          <p:cNvPr id="76" name="Straight Connector 20">
            <a:extLst>
              <a:ext uri="{FF2B5EF4-FFF2-40B4-BE49-F238E27FC236}">
                <a16:creationId xmlns:a16="http://schemas.microsoft.com/office/drawing/2014/main" id="{A7610777-D7E2-F1C0-5929-9E09CD36175C}"/>
              </a:ext>
            </a:extLst>
          </p:cNvPr>
          <p:cNvCxnSpPr>
            <a:cxnSpLocks/>
          </p:cNvCxnSpPr>
          <p:nvPr/>
        </p:nvCxnSpPr>
        <p:spPr>
          <a:xfrm>
            <a:off x="2451540" y="4066002"/>
            <a:ext cx="0" cy="41148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sp>
        <p:nvSpPr>
          <p:cNvPr id="77" name="TextBox 22">
            <a:extLst>
              <a:ext uri="{FF2B5EF4-FFF2-40B4-BE49-F238E27FC236}">
                <a16:creationId xmlns:a16="http://schemas.microsoft.com/office/drawing/2014/main" id="{A1B75431-71BC-32A5-A0EF-5897F10011BA}"/>
              </a:ext>
            </a:extLst>
          </p:cNvPr>
          <p:cNvSpPr txBox="1"/>
          <p:nvPr/>
        </p:nvSpPr>
        <p:spPr>
          <a:xfrm>
            <a:off x="2506900" y="4316989"/>
            <a:ext cx="4658035" cy="276999"/>
          </a:xfrm>
          <a:prstGeom prst="rect">
            <a:avLst/>
          </a:prstGeom>
          <a:noFill/>
        </p:spPr>
        <p:txBody>
          <a:bodyPr wrap="square" rtlCol="0">
            <a:spAutoFit/>
          </a:bodyPr>
          <a:lstStyle/>
          <a:p>
            <a:r>
              <a:rPr lang="en-US" sz="1200" dirty="0">
                <a:solidFill>
                  <a:srgbClr val="00843E"/>
                </a:solidFill>
                <a:latin typeface="Tw Cen MT" panose="020B0602020104020603" pitchFamily="34" charset="0"/>
                <a:ea typeface="Tahoma" panose="020B0604030504040204" pitchFamily="34" charset="0"/>
                <a:cs typeface="Tahoma" panose="020B0604030504040204" pitchFamily="34" charset="0"/>
              </a:rPr>
              <a:t>M.Sc. in “Protection Against CBRNe events” (2</a:t>
            </a:r>
            <a:r>
              <a:rPr lang="en-US" sz="1200" baseline="30000" dirty="0">
                <a:solidFill>
                  <a:srgbClr val="00843E"/>
                </a:solidFill>
                <a:latin typeface="Tw Cen MT" panose="020B0602020104020603" pitchFamily="34" charset="0"/>
                <a:ea typeface="Tahoma" panose="020B0604030504040204" pitchFamily="34" charset="0"/>
                <a:cs typeface="Tahoma" panose="020B0604030504040204" pitchFamily="34" charset="0"/>
              </a:rPr>
              <a:t>nd</a:t>
            </a:r>
            <a:r>
              <a:rPr lang="en-US" sz="1200" dirty="0">
                <a:solidFill>
                  <a:srgbClr val="00843E"/>
                </a:solidFill>
                <a:latin typeface="Tw Cen MT" panose="020B0602020104020603" pitchFamily="34" charset="0"/>
                <a:ea typeface="Tahoma" panose="020B0604030504040204" pitchFamily="34" charset="0"/>
                <a:cs typeface="Tahoma" panose="020B0604030504040204" pitchFamily="34" charset="0"/>
              </a:rPr>
              <a:t> Level)</a:t>
            </a:r>
          </a:p>
        </p:txBody>
      </p:sp>
      <p:sp>
        <p:nvSpPr>
          <p:cNvPr id="78" name="TextBox 22">
            <a:extLst>
              <a:ext uri="{FF2B5EF4-FFF2-40B4-BE49-F238E27FC236}">
                <a16:creationId xmlns:a16="http://schemas.microsoft.com/office/drawing/2014/main" id="{EBBD085B-1C59-2858-B832-8A665AE5A1CD}"/>
              </a:ext>
            </a:extLst>
          </p:cNvPr>
          <p:cNvSpPr txBox="1"/>
          <p:nvPr/>
        </p:nvSpPr>
        <p:spPr>
          <a:xfrm>
            <a:off x="2451540" y="4735687"/>
            <a:ext cx="4154063" cy="276999"/>
          </a:xfrm>
          <a:prstGeom prst="rect">
            <a:avLst/>
          </a:prstGeom>
          <a:noFill/>
        </p:spPr>
        <p:txBody>
          <a:bodyPr wrap="square" rtlCol="0">
            <a:spAutoFit/>
          </a:bodyPr>
          <a:lstStyle/>
          <a:p>
            <a:r>
              <a:rPr lang="en-US" sz="1200" dirty="0">
                <a:solidFill>
                  <a:srgbClr val="00843E"/>
                </a:solidFill>
                <a:latin typeface="Tw Cen MT" panose="020B0602020104020603" pitchFamily="34" charset="0"/>
                <a:ea typeface="Tahoma" panose="020B0604030504040204" pitchFamily="34" charset="0"/>
                <a:cs typeface="Tahoma" panose="020B0604030504040204" pitchFamily="34" charset="0"/>
              </a:rPr>
              <a:t> Ph.D. in Industrial Engineering</a:t>
            </a:r>
          </a:p>
        </p:txBody>
      </p:sp>
      <p:cxnSp>
        <p:nvCxnSpPr>
          <p:cNvPr id="79" name="Straight Connector 20">
            <a:extLst>
              <a:ext uri="{FF2B5EF4-FFF2-40B4-BE49-F238E27FC236}">
                <a16:creationId xmlns:a16="http://schemas.microsoft.com/office/drawing/2014/main" id="{FB3234CA-54BE-7309-7B4E-4739E44A8FFE}"/>
              </a:ext>
            </a:extLst>
          </p:cNvPr>
          <p:cNvCxnSpPr>
            <a:cxnSpLocks/>
          </p:cNvCxnSpPr>
          <p:nvPr/>
        </p:nvCxnSpPr>
        <p:spPr>
          <a:xfrm>
            <a:off x="2451540" y="4477482"/>
            <a:ext cx="0" cy="41148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sp>
        <p:nvSpPr>
          <p:cNvPr id="80" name="TextBox 21">
            <a:extLst>
              <a:ext uri="{FF2B5EF4-FFF2-40B4-BE49-F238E27FC236}">
                <a16:creationId xmlns:a16="http://schemas.microsoft.com/office/drawing/2014/main" id="{35D362ED-384E-7256-A5F2-F3357C1933B5}"/>
              </a:ext>
            </a:extLst>
          </p:cNvPr>
          <p:cNvSpPr txBox="1"/>
          <p:nvPr/>
        </p:nvSpPr>
        <p:spPr>
          <a:xfrm>
            <a:off x="1914849" y="4341673"/>
            <a:ext cx="585315" cy="261610"/>
          </a:xfrm>
          <a:prstGeom prst="rect">
            <a:avLst/>
          </a:prstGeom>
          <a:noFill/>
        </p:spPr>
        <p:txBody>
          <a:bodyPr wrap="square" rtlCol="0">
            <a:spAutoFit/>
          </a:bodyPr>
          <a:lstStyle>
            <a:defPPr>
              <a:defRPr lang="en-US"/>
            </a:defPPr>
            <a:lvl1pPr>
              <a:defRPr sz="1400" b="1">
                <a:solidFill>
                  <a:srgbClr val="5E5E5E"/>
                </a:solidFill>
                <a:latin typeface="Tw Cen MT" panose="020B0602020104020603" pitchFamily="34" charset="0"/>
                <a:ea typeface="Tahoma" panose="020B0604030504040204" pitchFamily="34" charset="0"/>
                <a:cs typeface="Tahoma" panose="020B0604030504040204" pitchFamily="34" charset="0"/>
              </a:defRPr>
            </a:lvl1pPr>
          </a:lstStyle>
          <a:p>
            <a:r>
              <a:rPr lang="en-US" sz="1100" dirty="0">
                <a:solidFill>
                  <a:srgbClr val="00843E"/>
                </a:solidFill>
              </a:rPr>
              <a:t>2011</a:t>
            </a:r>
          </a:p>
        </p:txBody>
      </p:sp>
      <p:sp>
        <p:nvSpPr>
          <p:cNvPr id="81" name="TextBox 21">
            <a:extLst>
              <a:ext uri="{FF2B5EF4-FFF2-40B4-BE49-F238E27FC236}">
                <a16:creationId xmlns:a16="http://schemas.microsoft.com/office/drawing/2014/main" id="{AF27E0F5-7C30-D5BD-876F-A08FDBF34407}"/>
              </a:ext>
            </a:extLst>
          </p:cNvPr>
          <p:cNvSpPr txBox="1"/>
          <p:nvPr/>
        </p:nvSpPr>
        <p:spPr>
          <a:xfrm>
            <a:off x="1893633" y="4759756"/>
            <a:ext cx="585315" cy="261610"/>
          </a:xfrm>
          <a:prstGeom prst="rect">
            <a:avLst/>
          </a:prstGeom>
          <a:noFill/>
        </p:spPr>
        <p:txBody>
          <a:bodyPr wrap="square" rtlCol="0">
            <a:spAutoFit/>
          </a:bodyPr>
          <a:lstStyle>
            <a:defPPr>
              <a:defRPr lang="en-US"/>
            </a:defPPr>
            <a:lvl1pPr>
              <a:defRPr sz="1400" b="1">
                <a:solidFill>
                  <a:srgbClr val="5E5E5E"/>
                </a:solidFill>
                <a:latin typeface="Tw Cen MT" panose="020B0602020104020603" pitchFamily="34" charset="0"/>
                <a:ea typeface="Tahoma" panose="020B0604030504040204" pitchFamily="34" charset="0"/>
                <a:cs typeface="Tahoma" panose="020B0604030504040204" pitchFamily="34" charset="0"/>
              </a:defRPr>
            </a:lvl1pPr>
          </a:lstStyle>
          <a:p>
            <a:r>
              <a:rPr lang="en-US" sz="1100" dirty="0">
                <a:solidFill>
                  <a:srgbClr val="00843E"/>
                </a:solidFill>
              </a:rPr>
              <a:t>2017</a:t>
            </a:r>
          </a:p>
        </p:txBody>
      </p:sp>
      <p:cxnSp>
        <p:nvCxnSpPr>
          <p:cNvPr id="82" name="Straight Connector 24">
            <a:extLst>
              <a:ext uri="{FF2B5EF4-FFF2-40B4-BE49-F238E27FC236}">
                <a16:creationId xmlns:a16="http://schemas.microsoft.com/office/drawing/2014/main" id="{B598CB62-1BDE-EADD-D114-9AA0BB0939F7}"/>
              </a:ext>
            </a:extLst>
          </p:cNvPr>
          <p:cNvCxnSpPr>
            <a:cxnSpLocks/>
          </p:cNvCxnSpPr>
          <p:nvPr/>
        </p:nvCxnSpPr>
        <p:spPr>
          <a:xfrm>
            <a:off x="7589996" y="4138615"/>
            <a:ext cx="0" cy="41148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sp>
        <p:nvSpPr>
          <p:cNvPr id="83" name="TextBox 17">
            <a:extLst>
              <a:ext uri="{FF2B5EF4-FFF2-40B4-BE49-F238E27FC236}">
                <a16:creationId xmlns:a16="http://schemas.microsoft.com/office/drawing/2014/main" id="{6B2350A5-5383-AD96-03E5-61FBD2662015}"/>
              </a:ext>
            </a:extLst>
          </p:cNvPr>
          <p:cNvSpPr txBox="1"/>
          <p:nvPr/>
        </p:nvSpPr>
        <p:spPr>
          <a:xfrm>
            <a:off x="7624977" y="4391741"/>
            <a:ext cx="4119072" cy="276999"/>
          </a:xfrm>
          <a:prstGeom prst="rect">
            <a:avLst/>
          </a:prstGeom>
          <a:noFill/>
        </p:spPr>
        <p:txBody>
          <a:bodyPr wrap="square" rtlCol="0">
            <a:spAutoFit/>
          </a:bodyPr>
          <a:lstStyle>
            <a:defPPr>
              <a:defRPr lang="en-US"/>
            </a:defPPr>
            <a:lvl1pPr>
              <a:defRPr b="1">
                <a:solidFill>
                  <a:srgbClr val="449BBB"/>
                </a:solidFill>
                <a:latin typeface="Tw Cen MT" panose="020B0602020104020603" pitchFamily="34" charset="0"/>
                <a:ea typeface="Tahoma" panose="020B0604030504040204" pitchFamily="34" charset="0"/>
                <a:cs typeface="Tahoma" panose="020B0604030504040204" pitchFamily="34" charset="0"/>
              </a:defRPr>
            </a:lvl1pPr>
          </a:lstStyle>
          <a:p>
            <a:r>
              <a:rPr lang="sr-Latn-RS" sz="1200" b="0" dirty="0" err="1">
                <a:solidFill>
                  <a:srgbClr val="00843E"/>
                </a:solidFill>
              </a:rPr>
              <a:t>Assistant</a:t>
            </a:r>
            <a:r>
              <a:rPr lang="sr-Latn-RS" sz="1200" b="0" dirty="0">
                <a:solidFill>
                  <a:srgbClr val="00843E"/>
                </a:solidFill>
              </a:rPr>
              <a:t> </a:t>
            </a:r>
            <a:r>
              <a:rPr lang="sr-Latn-RS" sz="1200" b="0" dirty="0" err="1">
                <a:solidFill>
                  <a:srgbClr val="00843E"/>
                </a:solidFill>
              </a:rPr>
              <a:t>Professor</a:t>
            </a:r>
            <a:r>
              <a:rPr lang="sr-Latn-RS" sz="1200" b="0" dirty="0">
                <a:solidFill>
                  <a:srgbClr val="00843E"/>
                </a:solidFill>
              </a:rPr>
              <a:t> in </a:t>
            </a:r>
            <a:r>
              <a:rPr lang="sr-Latn-RS" sz="1200" b="0" dirty="0" err="1">
                <a:solidFill>
                  <a:srgbClr val="00843E"/>
                </a:solidFill>
              </a:rPr>
              <a:t>Nuclear</a:t>
            </a:r>
            <a:r>
              <a:rPr lang="sr-Latn-RS" sz="1200" b="0" dirty="0">
                <a:solidFill>
                  <a:srgbClr val="00843E"/>
                </a:solidFill>
              </a:rPr>
              <a:t> </a:t>
            </a:r>
            <a:r>
              <a:rPr lang="sr-Latn-RS" sz="1200" b="0" dirty="0" err="1">
                <a:solidFill>
                  <a:srgbClr val="00843E"/>
                </a:solidFill>
              </a:rPr>
              <a:t>Measurements</a:t>
            </a:r>
            <a:r>
              <a:rPr lang="sr-Latn-RS" sz="1200" b="0" dirty="0">
                <a:solidFill>
                  <a:srgbClr val="00843E"/>
                </a:solidFill>
              </a:rPr>
              <a:t> </a:t>
            </a:r>
            <a:r>
              <a:rPr lang="sr-Latn-RS" sz="1200" b="0" dirty="0" err="1">
                <a:solidFill>
                  <a:srgbClr val="00843E"/>
                </a:solidFill>
              </a:rPr>
              <a:t>and</a:t>
            </a:r>
            <a:r>
              <a:rPr lang="sr-Latn-RS" sz="1200" b="0" dirty="0">
                <a:solidFill>
                  <a:srgbClr val="00843E"/>
                </a:solidFill>
              </a:rPr>
              <a:t> </a:t>
            </a:r>
            <a:r>
              <a:rPr lang="sr-Latn-RS" sz="1200" b="0" dirty="0" err="1">
                <a:solidFill>
                  <a:srgbClr val="00843E"/>
                </a:solidFill>
              </a:rPr>
              <a:t>Instrumentation</a:t>
            </a:r>
            <a:endParaRPr lang="en-US" sz="1200" b="0" dirty="0">
              <a:solidFill>
                <a:srgbClr val="00843E"/>
              </a:solidFill>
            </a:endParaRPr>
          </a:p>
        </p:txBody>
      </p:sp>
      <p:sp>
        <p:nvSpPr>
          <p:cNvPr id="84" name="TextBox 27">
            <a:extLst>
              <a:ext uri="{FF2B5EF4-FFF2-40B4-BE49-F238E27FC236}">
                <a16:creationId xmlns:a16="http://schemas.microsoft.com/office/drawing/2014/main" id="{C31ECC3C-4AAF-809D-171D-1770D78F9D78}"/>
              </a:ext>
            </a:extLst>
          </p:cNvPr>
          <p:cNvSpPr txBox="1"/>
          <p:nvPr/>
        </p:nvSpPr>
        <p:spPr>
          <a:xfrm>
            <a:off x="6450449" y="4397977"/>
            <a:ext cx="1104567" cy="276999"/>
          </a:xfrm>
          <a:prstGeom prst="rect">
            <a:avLst/>
          </a:prstGeom>
          <a:noFill/>
        </p:spPr>
        <p:txBody>
          <a:bodyPr wrap="square" rtlCol="0">
            <a:spAutoFit/>
          </a:bodyPr>
          <a:lstStyle>
            <a:defPPr>
              <a:defRPr lang="en-US"/>
            </a:defPPr>
            <a:lvl1pPr>
              <a:defRPr sz="1400" b="1">
                <a:solidFill>
                  <a:srgbClr val="5E5E5E"/>
                </a:solidFill>
                <a:latin typeface="Tw Cen MT" panose="020B0602020104020603" pitchFamily="34" charset="0"/>
                <a:ea typeface="Tahoma" panose="020B0604030504040204" pitchFamily="34" charset="0"/>
                <a:cs typeface="Tahoma" panose="020B0604030504040204" pitchFamily="34" charset="0"/>
              </a:defRPr>
            </a:lvl1pPr>
          </a:lstStyle>
          <a:p>
            <a:pPr algn="r"/>
            <a:r>
              <a:rPr lang="sr-Latn-RS" sz="1200" dirty="0">
                <a:solidFill>
                  <a:srgbClr val="00843E"/>
                </a:solidFill>
              </a:rPr>
              <a:t>2019</a:t>
            </a:r>
            <a:r>
              <a:rPr lang="en-US" sz="1200" dirty="0">
                <a:solidFill>
                  <a:srgbClr val="00843E"/>
                </a:solidFill>
              </a:rPr>
              <a:t> </a:t>
            </a:r>
            <a:r>
              <a:rPr lang="sr-Latn-RS" sz="1200" dirty="0">
                <a:solidFill>
                  <a:srgbClr val="00843E"/>
                </a:solidFill>
              </a:rPr>
              <a:t>- 2022</a:t>
            </a:r>
            <a:endParaRPr lang="en-US" sz="1200" dirty="0">
              <a:solidFill>
                <a:srgbClr val="00843E"/>
              </a:solidFill>
            </a:endParaRPr>
          </a:p>
        </p:txBody>
      </p:sp>
      <p:sp>
        <p:nvSpPr>
          <p:cNvPr id="85" name="TextBox 17">
            <a:extLst>
              <a:ext uri="{FF2B5EF4-FFF2-40B4-BE49-F238E27FC236}">
                <a16:creationId xmlns:a16="http://schemas.microsoft.com/office/drawing/2014/main" id="{80BF8743-040C-87E0-44AE-0E5FA1A66401}"/>
              </a:ext>
            </a:extLst>
          </p:cNvPr>
          <p:cNvSpPr txBox="1"/>
          <p:nvPr/>
        </p:nvSpPr>
        <p:spPr>
          <a:xfrm>
            <a:off x="7617403" y="4828527"/>
            <a:ext cx="4574592" cy="461665"/>
          </a:xfrm>
          <a:prstGeom prst="rect">
            <a:avLst/>
          </a:prstGeom>
          <a:noFill/>
        </p:spPr>
        <p:txBody>
          <a:bodyPr wrap="square" rtlCol="0">
            <a:spAutoFit/>
          </a:bodyPr>
          <a:lstStyle>
            <a:defPPr>
              <a:defRPr lang="en-US"/>
            </a:defPPr>
            <a:lvl1pPr>
              <a:defRPr b="1">
                <a:solidFill>
                  <a:srgbClr val="449BBB"/>
                </a:solidFill>
                <a:latin typeface="Tw Cen MT" panose="020B0602020104020603" pitchFamily="34" charset="0"/>
                <a:ea typeface="Tahoma" panose="020B0604030504040204" pitchFamily="34" charset="0"/>
                <a:cs typeface="Tahoma" panose="020B0604030504040204" pitchFamily="34" charset="0"/>
              </a:defRPr>
            </a:lvl1pPr>
          </a:lstStyle>
          <a:p>
            <a:r>
              <a:rPr lang="sr-Latn-RS" sz="1200" dirty="0" err="1">
                <a:solidFill>
                  <a:srgbClr val="00843E"/>
                </a:solidFill>
              </a:rPr>
              <a:t>Associate</a:t>
            </a:r>
            <a:r>
              <a:rPr lang="sr-Latn-RS" sz="1200" dirty="0">
                <a:solidFill>
                  <a:srgbClr val="00843E"/>
                </a:solidFill>
              </a:rPr>
              <a:t> </a:t>
            </a:r>
            <a:r>
              <a:rPr lang="sr-Latn-RS" sz="1200" dirty="0" err="1">
                <a:solidFill>
                  <a:srgbClr val="00843E"/>
                </a:solidFill>
              </a:rPr>
              <a:t>Professor</a:t>
            </a:r>
            <a:r>
              <a:rPr lang="sr-Latn-RS" sz="1200" dirty="0">
                <a:solidFill>
                  <a:srgbClr val="00843E"/>
                </a:solidFill>
              </a:rPr>
              <a:t> in </a:t>
            </a:r>
            <a:r>
              <a:rPr lang="sr-Latn-RS" sz="1200" dirty="0" err="1">
                <a:solidFill>
                  <a:srgbClr val="00843E"/>
                </a:solidFill>
              </a:rPr>
              <a:t>Nuclear</a:t>
            </a:r>
            <a:r>
              <a:rPr lang="sr-Latn-RS" sz="1200" dirty="0">
                <a:solidFill>
                  <a:srgbClr val="00843E"/>
                </a:solidFill>
              </a:rPr>
              <a:t> </a:t>
            </a:r>
            <a:r>
              <a:rPr lang="sr-Latn-RS" sz="1200" dirty="0" err="1">
                <a:solidFill>
                  <a:srgbClr val="00843E"/>
                </a:solidFill>
              </a:rPr>
              <a:t>Measurements</a:t>
            </a:r>
            <a:r>
              <a:rPr lang="sr-Latn-RS" sz="1200" dirty="0">
                <a:solidFill>
                  <a:srgbClr val="00843E"/>
                </a:solidFill>
              </a:rPr>
              <a:t> </a:t>
            </a:r>
            <a:r>
              <a:rPr lang="sr-Latn-RS" sz="1200" dirty="0" err="1">
                <a:solidFill>
                  <a:srgbClr val="00843E"/>
                </a:solidFill>
              </a:rPr>
              <a:t>and</a:t>
            </a:r>
            <a:r>
              <a:rPr lang="sr-Latn-RS" sz="1200" dirty="0">
                <a:solidFill>
                  <a:srgbClr val="00843E"/>
                </a:solidFill>
              </a:rPr>
              <a:t> </a:t>
            </a:r>
            <a:r>
              <a:rPr lang="sr-Latn-RS" sz="1200" dirty="0" err="1">
                <a:solidFill>
                  <a:srgbClr val="00843E"/>
                </a:solidFill>
              </a:rPr>
              <a:t>Instrumentations</a:t>
            </a:r>
            <a:r>
              <a:rPr lang="sr-Latn-RS" sz="1200" dirty="0">
                <a:solidFill>
                  <a:srgbClr val="00843E"/>
                </a:solidFill>
              </a:rPr>
              <a:t> </a:t>
            </a:r>
            <a:r>
              <a:rPr lang="sr-Latn-RS" sz="1200" dirty="0" err="1">
                <a:solidFill>
                  <a:srgbClr val="00843E"/>
                </a:solidFill>
              </a:rPr>
              <a:t>and</a:t>
            </a:r>
            <a:r>
              <a:rPr lang="sr-Latn-RS" sz="1200" dirty="0">
                <a:solidFill>
                  <a:srgbClr val="00843E"/>
                </a:solidFill>
              </a:rPr>
              <a:t> </a:t>
            </a:r>
            <a:r>
              <a:rPr lang="sr-Latn-RS" sz="1200" dirty="0" err="1">
                <a:solidFill>
                  <a:srgbClr val="00843E"/>
                </a:solidFill>
              </a:rPr>
              <a:t>Director</a:t>
            </a:r>
            <a:r>
              <a:rPr lang="sr-Latn-RS" sz="1200" dirty="0">
                <a:solidFill>
                  <a:srgbClr val="00843E"/>
                </a:solidFill>
              </a:rPr>
              <a:t> </a:t>
            </a:r>
            <a:r>
              <a:rPr lang="sr-Latn-RS" sz="1200" dirty="0" err="1">
                <a:solidFill>
                  <a:srgbClr val="00843E"/>
                </a:solidFill>
              </a:rPr>
              <a:t>of</a:t>
            </a:r>
            <a:r>
              <a:rPr lang="sr-Latn-RS" sz="1200" dirty="0">
                <a:solidFill>
                  <a:srgbClr val="00843E"/>
                </a:solidFill>
              </a:rPr>
              <a:t> </a:t>
            </a:r>
            <a:r>
              <a:rPr lang="sr-Latn-RS" sz="1200" dirty="0" err="1">
                <a:solidFill>
                  <a:srgbClr val="00843E"/>
                </a:solidFill>
              </a:rPr>
              <a:t>the</a:t>
            </a:r>
            <a:r>
              <a:rPr lang="sr-Latn-RS" sz="1200" dirty="0">
                <a:solidFill>
                  <a:srgbClr val="00843E"/>
                </a:solidFill>
              </a:rPr>
              <a:t> 2 CBRNe Master </a:t>
            </a:r>
            <a:r>
              <a:rPr lang="sr-Latn-RS" sz="1200" dirty="0" err="1">
                <a:solidFill>
                  <a:srgbClr val="00843E"/>
                </a:solidFill>
              </a:rPr>
              <a:t>Courses</a:t>
            </a:r>
            <a:endParaRPr lang="en-US" sz="1200" dirty="0">
              <a:solidFill>
                <a:srgbClr val="00843E"/>
              </a:solidFill>
            </a:endParaRPr>
          </a:p>
        </p:txBody>
      </p:sp>
      <p:sp>
        <p:nvSpPr>
          <p:cNvPr id="86" name="TextBox 27">
            <a:extLst>
              <a:ext uri="{FF2B5EF4-FFF2-40B4-BE49-F238E27FC236}">
                <a16:creationId xmlns:a16="http://schemas.microsoft.com/office/drawing/2014/main" id="{AA9716E2-EE69-152E-9E40-5B2268DE6C89}"/>
              </a:ext>
            </a:extLst>
          </p:cNvPr>
          <p:cNvSpPr txBox="1"/>
          <p:nvPr/>
        </p:nvSpPr>
        <p:spPr>
          <a:xfrm>
            <a:off x="6441354" y="4855810"/>
            <a:ext cx="1104567" cy="276999"/>
          </a:xfrm>
          <a:prstGeom prst="rect">
            <a:avLst/>
          </a:prstGeom>
          <a:noFill/>
        </p:spPr>
        <p:txBody>
          <a:bodyPr wrap="square" rtlCol="0">
            <a:spAutoFit/>
          </a:bodyPr>
          <a:lstStyle>
            <a:defPPr>
              <a:defRPr lang="en-US"/>
            </a:defPPr>
            <a:lvl1pPr>
              <a:defRPr sz="1400" b="1">
                <a:solidFill>
                  <a:srgbClr val="5E5E5E"/>
                </a:solidFill>
                <a:latin typeface="Tw Cen MT" panose="020B0602020104020603" pitchFamily="34" charset="0"/>
                <a:ea typeface="Tahoma" panose="020B0604030504040204" pitchFamily="34" charset="0"/>
                <a:cs typeface="Tahoma" panose="020B0604030504040204" pitchFamily="34" charset="0"/>
              </a:defRPr>
            </a:lvl1pPr>
          </a:lstStyle>
          <a:p>
            <a:pPr algn="r"/>
            <a:r>
              <a:rPr lang="sr-Latn-RS" sz="1200" dirty="0">
                <a:solidFill>
                  <a:srgbClr val="00843E"/>
                </a:solidFill>
              </a:rPr>
              <a:t>2022</a:t>
            </a:r>
            <a:r>
              <a:rPr lang="en-US" sz="1200" dirty="0">
                <a:solidFill>
                  <a:srgbClr val="00843E"/>
                </a:solidFill>
              </a:rPr>
              <a:t> </a:t>
            </a:r>
            <a:r>
              <a:rPr lang="sr-Latn-RS" sz="1200" dirty="0">
                <a:solidFill>
                  <a:srgbClr val="00843E"/>
                </a:solidFill>
              </a:rPr>
              <a:t>- </a:t>
            </a:r>
            <a:r>
              <a:rPr lang="sr-Latn-RS" sz="1200" dirty="0" err="1">
                <a:solidFill>
                  <a:srgbClr val="00843E"/>
                </a:solidFill>
              </a:rPr>
              <a:t>Today</a:t>
            </a:r>
            <a:endParaRPr lang="en-US" sz="1200" dirty="0">
              <a:solidFill>
                <a:srgbClr val="00843E"/>
              </a:solidFill>
            </a:endParaRPr>
          </a:p>
        </p:txBody>
      </p:sp>
      <p:cxnSp>
        <p:nvCxnSpPr>
          <p:cNvPr id="87" name="Straight Connector 24">
            <a:extLst>
              <a:ext uri="{FF2B5EF4-FFF2-40B4-BE49-F238E27FC236}">
                <a16:creationId xmlns:a16="http://schemas.microsoft.com/office/drawing/2014/main" id="{29DDD592-E0AD-38E6-A3B7-8C209DA51938}"/>
              </a:ext>
            </a:extLst>
          </p:cNvPr>
          <p:cNvCxnSpPr>
            <a:cxnSpLocks/>
          </p:cNvCxnSpPr>
          <p:nvPr/>
        </p:nvCxnSpPr>
        <p:spPr>
          <a:xfrm>
            <a:off x="7589996" y="4554016"/>
            <a:ext cx="0" cy="41148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451FAF43-FB60-4F56-C71C-E8EDA47C3D13}"/>
              </a:ext>
            </a:extLst>
          </p:cNvPr>
          <p:cNvPicPr>
            <a:picLocks noChangeAspect="1"/>
          </p:cNvPicPr>
          <p:nvPr/>
        </p:nvPicPr>
        <p:blipFill>
          <a:blip r:embed="rId2"/>
          <a:srcRect l="4384" t="15949" r="3229"/>
          <a:stretch/>
        </p:blipFill>
        <p:spPr>
          <a:xfrm>
            <a:off x="7508467" y="239128"/>
            <a:ext cx="2330750" cy="419327"/>
          </a:xfrm>
          <a:prstGeom prst="rect">
            <a:avLst/>
          </a:prstGeom>
        </p:spPr>
      </p:pic>
      <p:pic>
        <p:nvPicPr>
          <p:cNvPr id="4" name="Immagine 3">
            <a:extLst>
              <a:ext uri="{FF2B5EF4-FFF2-40B4-BE49-F238E27FC236}">
                <a16:creationId xmlns:a16="http://schemas.microsoft.com/office/drawing/2014/main" id="{90D5CC42-FFAC-DF2E-876C-3D151BBA42F0}"/>
              </a:ext>
            </a:extLst>
          </p:cNvPr>
          <p:cNvPicPr>
            <a:picLocks noChangeAspect="1"/>
          </p:cNvPicPr>
          <p:nvPr/>
        </p:nvPicPr>
        <p:blipFill>
          <a:blip r:embed="rId3"/>
          <a:stretch>
            <a:fillRect/>
          </a:stretch>
        </p:blipFill>
        <p:spPr>
          <a:xfrm>
            <a:off x="130230" y="5059359"/>
            <a:ext cx="1459208" cy="1452853"/>
          </a:xfrm>
          <a:prstGeom prst="rect">
            <a:avLst/>
          </a:prstGeom>
        </p:spPr>
      </p:pic>
    </p:spTree>
    <p:extLst>
      <p:ext uri="{BB962C8B-B14F-4D97-AF65-F5344CB8AC3E}">
        <p14:creationId xmlns:p14="http://schemas.microsoft.com/office/powerpoint/2010/main" val="16337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3537E0-0D24-B260-5371-F32CD73C6F27}"/>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2478A19D-C801-8608-FC70-70E94E130E47}"/>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67A229E1-AA80-2996-BE2D-2593846EA130}"/>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1076BF2D-BD09-B048-559C-1C3C11C92A98}"/>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34E31C3A-80CC-FEDA-3C3E-249B95DBE3D9}"/>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20</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5052B932-1386-539F-077A-FDE24EC51C4F}"/>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4" name="CasellaDiTesto 3">
            <a:extLst>
              <a:ext uri="{FF2B5EF4-FFF2-40B4-BE49-F238E27FC236}">
                <a16:creationId xmlns:a16="http://schemas.microsoft.com/office/drawing/2014/main" id="{57713C58-E9BB-E8EA-734C-85F453A3A0BD}"/>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2: AI-Powered </a:t>
            </a:r>
            <a:r>
              <a:rPr lang="it-IT" b="1" i="0" u="none" strike="noStrike" dirty="0" err="1">
                <a:solidFill>
                  <a:srgbClr val="000000"/>
                </a:solidFill>
                <a:effectLst/>
                <a:latin typeface="Arial" panose="020B0604020202020204" pitchFamily="34" charset="0"/>
                <a:cs typeface="Arial" panose="020B0604020202020204" pitchFamily="34" charset="0"/>
              </a:rPr>
              <a:t>Decision</a:t>
            </a:r>
            <a:r>
              <a:rPr lang="it-IT" b="1" i="0" u="none" strike="noStrike" dirty="0">
                <a:solidFill>
                  <a:srgbClr val="000000"/>
                </a:solidFill>
                <a:effectLst/>
                <a:latin typeface="Arial" panose="020B0604020202020204" pitchFamily="34" charset="0"/>
                <a:cs typeface="Arial" panose="020B0604020202020204" pitchFamily="34" charset="0"/>
              </a:rPr>
              <a:t> Support in CBRN </a:t>
            </a:r>
            <a:r>
              <a:rPr lang="it-IT" b="1" i="0" u="none" strike="noStrike" dirty="0" err="1">
                <a:solidFill>
                  <a:srgbClr val="000000"/>
                </a:solidFill>
                <a:effectLst/>
                <a:latin typeface="Arial" panose="020B0604020202020204" pitchFamily="34" charset="0"/>
                <a:cs typeface="Arial" panose="020B0604020202020204" pitchFamily="34" charset="0"/>
              </a:rPr>
              <a:t>Incidents</a:t>
            </a:r>
            <a:endParaRPr lang="it-IT" b="1" i="0" u="none" strike="noStrike" dirty="0">
              <a:solidFill>
                <a:srgbClr val="000000"/>
              </a:solidFill>
              <a:effectLst/>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89C2E128-475B-7F55-8578-28A8170F0ACA}"/>
              </a:ext>
            </a:extLst>
          </p:cNvPr>
          <p:cNvSpPr txBox="1"/>
          <p:nvPr/>
        </p:nvSpPr>
        <p:spPr>
          <a:xfrm>
            <a:off x="0" y="2241943"/>
            <a:ext cx="5852160" cy="2862322"/>
          </a:xfrm>
          <a:prstGeom prst="rect">
            <a:avLst/>
          </a:prstGeom>
          <a:noFill/>
        </p:spPr>
        <p:txBody>
          <a:bodyPr wrap="square">
            <a:spAutoFit/>
          </a:bodyPr>
          <a:lstStyle/>
          <a:p>
            <a:pPr algn="ctr"/>
            <a:r>
              <a:rPr lang="it-IT" b="1" dirty="0">
                <a:latin typeface="Arial" panose="020B0604020202020204" pitchFamily="34" charset="0"/>
                <a:cs typeface="Arial" panose="020B0604020202020204" pitchFamily="34" charset="0"/>
              </a:rPr>
              <a:t>KEY POINTS</a:t>
            </a:r>
          </a:p>
          <a:p>
            <a:pPr marL="742950" lvl="1" indent="-285750">
              <a:buFont typeface="Arial" panose="020B0604020202020204" pitchFamily="34" charset="0"/>
              <a:buChar char="•"/>
            </a:pPr>
            <a:r>
              <a:rPr lang="it-IT" b="0" i="0" u="none" strike="noStrike" dirty="0">
                <a:solidFill>
                  <a:srgbClr val="000000"/>
                </a:solidFill>
                <a:effectLst/>
                <a:latin typeface="Arial" panose="020B0604020202020204" pitchFamily="34" charset="0"/>
                <a:cs typeface="Arial" panose="020B0604020202020204" pitchFamily="34" charset="0"/>
              </a:rPr>
              <a:t>AI-Powered </a:t>
            </a:r>
            <a:r>
              <a:rPr lang="it-IT" b="0" i="0" u="none" strike="noStrike" dirty="0" err="1">
                <a:solidFill>
                  <a:srgbClr val="000000"/>
                </a:solidFill>
                <a:effectLst/>
                <a:latin typeface="Arial" panose="020B0604020202020204" pitchFamily="34" charset="0"/>
                <a:cs typeface="Arial" panose="020B0604020202020204" pitchFamily="34" charset="0"/>
              </a:rPr>
              <a:t>Decision</a:t>
            </a:r>
            <a:r>
              <a:rPr lang="it-IT" b="0" i="0" u="none" strike="noStrike" dirty="0">
                <a:solidFill>
                  <a:srgbClr val="000000"/>
                </a:solidFill>
                <a:effectLst/>
                <a:latin typeface="Arial" panose="020B0604020202020204" pitchFamily="34" charset="0"/>
                <a:cs typeface="Arial" panose="020B0604020202020204" pitchFamily="34" charset="0"/>
              </a:rPr>
              <a:t> Support Systems (DSS)</a:t>
            </a:r>
          </a:p>
          <a:p>
            <a:pPr marL="742950" lvl="1" indent="-285750">
              <a:buFont typeface="Arial" panose="020B0604020202020204" pitchFamily="34" charset="0"/>
              <a:buChar char="•"/>
            </a:pPr>
            <a:r>
              <a:rPr lang="it-IT" b="0" i="0" u="none" strike="noStrike" dirty="0">
                <a:solidFill>
                  <a:srgbClr val="000000"/>
                </a:solidFill>
                <a:effectLst/>
                <a:latin typeface="Arial" panose="020B0604020202020204" pitchFamily="34" charset="0"/>
                <a:cs typeface="Arial" panose="020B0604020202020204" pitchFamily="34" charset="0"/>
              </a:rPr>
              <a:t>Real-time </a:t>
            </a:r>
            <a:r>
              <a:rPr lang="it-IT" b="0" i="0" u="none" strike="noStrike" dirty="0" err="1">
                <a:solidFill>
                  <a:srgbClr val="000000"/>
                </a:solidFill>
                <a:effectLst/>
                <a:latin typeface="Arial" panose="020B0604020202020204" pitchFamily="34" charset="0"/>
                <a:cs typeface="Arial" panose="020B0604020202020204" pitchFamily="34" charset="0"/>
              </a:rPr>
              <a:t>plume</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modeling</a:t>
            </a:r>
            <a:endParaRPr lang="it-IT" b="0" i="0" u="none" strike="noStrike" dirty="0">
              <a:solidFill>
                <a:srgbClr val="000000"/>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it-IT" b="0" i="0" u="none" strike="noStrike" dirty="0" err="1">
                <a:solidFill>
                  <a:srgbClr val="000000"/>
                </a:solidFill>
                <a:effectLst/>
                <a:latin typeface="Arial" panose="020B0604020202020204" pitchFamily="34" charset="0"/>
                <a:cs typeface="Arial" panose="020B0604020202020204" pitchFamily="34" charset="0"/>
              </a:rPr>
              <a:t>Predictive</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analytics</a:t>
            </a:r>
            <a:r>
              <a:rPr lang="it-IT" b="0" i="0" u="none" strike="noStrike" dirty="0">
                <a:solidFill>
                  <a:srgbClr val="000000"/>
                </a:solidFill>
                <a:effectLst/>
                <a:latin typeface="Arial" panose="020B0604020202020204" pitchFamily="34" charset="0"/>
                <a:cs typeface="Arial" panose="020B0604020202020204" pitchFamily="34" charset="0"/>
              </a:rPr>
              <a:t> for </a:t>
            </a:r>
            <a:r>
              <a:rPr lang="it-IT" b="0" i="0" u="none" strike="noStrike" dirty="0" err="1">
                <a:solidFill>
                  <a:srgbClr val="000000"/>
                </a:solidFill>
                <a:effectLst/>
                <a:latin typeface="Arial" panose="020B0604020202020204" pitchFamily="34" charset="0"/>
                <a:cs typeface="Arial" panose="020B0604020202020204" pitchFamily="34" charset="0"/>
              </a:rPr>
              <a:t>population</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exposure</a:t>
            </a:r>
            <a:endParaRPr lang="it-IT" b="0" i="0" u="none" strike="noStrike" dirty="0">
              <a:solidFill>
                <a:srgbClr val="000000"/>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it-IT" b="0" i="0" u="none" strike="noStrike" dirty="0" err="1">
                <a:solidFill>
                  <a:srgbClr val="000000"/>
                </a:solidFill>
                <a:effectLst/>
                <a:latin typeface="Arial" panose="020B0604020202020204" pitchFamily="34" charset="0"/>
                <a:cs typeface="Arial" panose="020B0604020202020204" pitchFamily="34" charset="0"/>
              </a:rPr>
              <a:t>Visualization</a:t>
            </a:r>
            <a:r>
              <a:rPr lang="it-IT" b="0" i="0" u="none" strike="noStrike" dirty="0">
                <a:solidFill>
                  <a:srgbClr val="000000"/>
                </a:solidFill>
                <a:effectLst/>
                <a:latin typeface="Arial" panose="020B0604020202020204" pitchFamily="34" charset="0"/>
                <a:cs typeface="Arial" panose="020B0604020202020204" pitchFamily="34" charset="0"/>
              </a:rPr>
              <a:t> of spread and risk zones</a:t>
            </a:r>
          </a:p>
          <a:p>
            <a:pPr lvl="1"/>
            <a:endParaRPr lang="it-IT" dirty="0">
              <a:solidFill>
                <a:srgbClr val="000000"/>
              </a:solidFill>
              <a:latin typeface="Arial" panose="020B0604020202020204" pitchFamily="34" charset="0"/>
              <a:cs typeface="Arial" panose="020B0604020202020204" pitchFamily="34" charset="0"/>
            </a:endParaRPr>
          </a:p>
          <a:p>
            <a:pPr lvl="1"/>
            <a:endParaRPr lang="it-IT" dirty="0">
              <a:solidFill>
                <a:srgbClr val="000000"/>
              </a:solidFill>
              <a:latin typeface="Arial" panose="020B0604020202020204" pitchFamily="34" charset="0"/>
              <a:cs typeface="Arial" panose="020B0604020202020204" pitchFamily="34" charset="0"/>
            </a:endParaRPr>
          </a:p>
          <a:p>
            <a:pPr lvl="1" algn="ctr"/>
            <a:r>
              <a:rPr lang="it-IT" b="1" dirty="0">
                <a:latin typeface="Arial" panose="020B0604020202020204" pitchFamily="34" charset="0"/>
                <a:cs typeface="Arial" panose="020B0604020202020204" pitchFamily="34" charset="0"/>
              </a:rPr>
              <a:t>BENEFITS</a:t>
            </a:r>
            <a:endParaRPr lang="it-IT" b="0" i="0" u="none" strike="noStrike" dirty="0">
              <a:solidFill>
                <a:srgbClr val="000000"/>
              </a:solidFill>
              <a:effectLst/>
            </a:endParaRPr>
          </a:p>
          <a:p>
            <a:pPr marL="742950" lvl="1" indent="-285750">
              <a:buFont typeface="Arial" panose="020B0604020202020204" pitchFamily="34" charset="0"/>
              <a:buChar char="•"/>
            </a:pPr>
            <a:r>
              <a:rPr lang="it-IT" dirty="0" err="1">
                <a:solidFill>
                  <a:srgbClr val="000000"/>
                </a:solidFill>
                <a:latin typeface="Arial" panose="020B0604020202020204" pitchFamily="34" charset="0"/>
                <a:cs typeface="Arial" panose="020B0604020202020204" pitchFamily="34" charset="0"/>
              </a:rPr>
              <a:t>Faster</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decision</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cycles</a:t>
            </a:r>
            <a:endParaRPr lang="it-IT" dirty="0">
              <a:solidFill>
                <a:srgbClr val="00000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it-IT" dirty="0">
                <a:solidFill>
                  <a:srgbClr val="000000"/>
                </a:solidFill>
                <a:latin typeface="Arial" panose="020B0604020202020204" pitchFamily="34" charset="0"/>
                <a:cs typeface="Arial" panose="020B0604020202020204" pitchFamily="34" charset="0"/>
              </a:rPr>
              <a:t>Better </a:t>
            </a:r>
            <a:r>
              <a:rPr lang="it-IT" dirty="0" err="1">
                <a:solidFill>
                  <a:srgbClr val="000000"/>
                </a:solidFill>
                <a:latin typeface="Arial" panose="020B0604020202020204" pitchFamily="34" charset="0"/>
                <a:cs typeface="Arial" panose="020B0604020202020204" pitchFamily="34" charset="0"/>
              </a:rPr>
              <a:t>coordination</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between</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agencies</a:t>
            </a:r>
            <a:endParaRPr lang="it-IT" dirty="0">
              <a:solidFill>
                <a:srgbClr val="000000"/>
              </a:solidFill>
              <a:latin typeface="Arial" panose="020B0604020202020204" pitchFamily="34" charset="0"/>
              <a:cs typeface="Arial" panose="020B0604020202020204" pitchFamily="34" charset="0"/>
            </a:endParaRPr>
          </a:p>
        </p:txBody>
      </p:sp>
      <p:pic>
        <p:nvPicPr>
          <p:cNvPr id="12290" name="Picture 2" descr="Figure 3">
            <a:extLst>
              <a:ext uri="{FF2B5EF4-FFF2-40B4-BE49-F238E27FC236}">
                <a16:creationId xmlns:a16="http://schemas.microsoft.com/office/drawing/2014/main" id="{2BFCC7EA-F6FE-5C86-B4E0-F61C4BF7F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464" y="1627876"/>
            <a:ext cx="5763956" cy="4723242"/>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97D6C6A5-067E-0BF8-772A-A147D019D6AD}"/>
              </a:ext>
            </a:extLst>
          </p:cNvPr>
          <p:cNvSpPr txBox="1"/>
          <p:nvPr/>
        </p:nvSpPr>
        <p:spPr>
          <a:xfrm>
            <a:off x="5998464" y="6351118"/>
            <a:ext cx="5763956"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4"/>
              </a:rPr>
              <a:t>https://www.sciencedirect.com/science/article/pii/S2405844024019777</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7841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E43AAE-8258-54EC-B127-C5C2A1EF8931}"/>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8AECE831-F907-FC92-0E65-57D28A79DBF0}"/>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0AFF2591-C7B2-2F56-52FD-E5C17F91A04E}"/>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DD767008-BE03-2AA3-847F-1109EFF4AB2A}"/>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05A02199-3E3F-A78C-73FE-1ABB89C63C7F}"/>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21</a:t>
            </a:fld>
            <a:endParaRPr lang="en-GB"/>
          </a:p>
        </p:txBody>
      </p:sp>
      <p:sp>
        <p:nvSpPr>
          <p:cNvPr id="4" name="CasellaDiTesto 3">
            <a:extLst>
              <a:ext uri="{FF2B5EF4-FFF2-40B4-BE49-F238E27FC236}">
                <a16:creationId xmlns:a16="http://schemas.microsoft.com/office/drawing/2014/main" id="{307F9B31-3DFE-A9E9-09C8-5020AB35DC7B}"/>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2: AI-Powered </a:t>
            </a:r>
            <a:r>
              <a:rPr lang="it-IT" b="1" i="0" u="none" strike="noStrike" dirty="0" err="1">
                <a:solidFill>
                  <a:srgbClr val="000000"/>
                </a:solidFill>
                <a:effectLst/>
                <a:latin typeface="Arial" panose="020B0604020202020204" pitchFamily="34" charset="0"/>
                <a:cs typeface="Arial" panose="020B0604020202020204" pitchFamily="34" charset="0"/>
              </a:rPr>
              <a:t>Decision</a:t>
            </a:r>
            <a:r>
              <a:rPr lang="it-IT" b="1" i="0" u="none" strike="noStrike" dirty="0">
                <a:solidFill>
                  <a:srgbClr val="000000"/>
                </a:solidFill>
                <a:effectLst/>
                <a:latin typeface="Arial" panose="020B0604020202020204" pitchFamily="34" charset="0"/>
                <a:cs typeface="Arial" panose="020B0604020202020204" pitchFamily="34" charset="0"/>
              </a:rPr>
              <a:t> Support in CBRN </a:t>
            </a:r>
            <a:r>
              <a:rPr lang="it-IT" b="1" i="0" u="none" strike="noStrike" dirty="0" err="1">
                <a:solidFill>
                  <a:srgbClr val="000000"/>
                </a:solidFill>
                <a:effectLst/>
                <a:latin typeface="Arial" panose="020B0604020202020204" pitchFamily="34" charset="0"/>
                <a:cs typeface="Arial" panose="020B0604020202020204" pitchFamily="34" charset="0"/>
              </a:rPr>
              <a:t>Incidents</a:t>
            </a:r>
            <a:endParaRPr lang="it-IT" b="1" i="0" u="none" strike="noStrike" dirty="0">
              <a:solidFill>
                <a:srgbClr val="000000"/>
              </a:solidFill>
              <a:effectLst/>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10C0FE52-8EEA-797A-7B91-8EB95A40CE1D}"/>
              </a:ext>
            </a:extLst>
          </p:cNvPr>
          <p:cNvSpPr txBox="1"/>
          <p:nvPr/>
        </p:nvSpPr>
        <p:spPr>
          <a:xfrm>
            <a:off x="0" y="1706598"/>
            <a:ext cx="12192000" cy="507831"/>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1 - Machine learning -</a:t>
            </a:r>
            <a:r>
              <a:rPr lang="it-IT" b="0" i="1" u="none" strike="noStrike" dirty="0" err="1">
                <a:solidFill>
                  <a:srgbClr val="000000"/>
                </a:solidFill>
                <a:effectLst/>
                <a:latin typeface="Arial" panose="020B0604020202020204" pitchFamily="34" charset="0"/>
                <a:cs typeface="Arial" panose="020B0604020202020204" pitchFamily="34" charset="0"/>
              </a:rPr>
              <a:t>based</a:t>
            </a:r>
            <a:r>
              <a:rPr lang="it-IT" b="0" i="1" u="none" strike="noStrike" dirty="0">
                <a:solidFill>
                  <a:srgbClr val="000000"/>
                </a:solidFill>
                <a:effectLst/>
                <a:latin typeface="Arial" panose="020B0604020202020204" pitchFamily="34" charset="0"/>
                <a:cs typeface="Arial" panose="020B0604020202020204" pitchFamily="34" charset="0"/>
              </a:rPr>
              <a:t> </a:t>
            </a:r>
            <a:r>
              <a:rPr lang="it-IT" b="0" i="1" u="none" strike="noStrike" dirty="0" err="1">
                <a:solidFill>
                  <a:srgbClr val="000000"/>
                </a:solidFill>
                <a:effectLst/>
                <a:latin typeface="Arial" panose="020B0604020202020204" pitchFamily="34" charset="0"/>
                <a:cs typeface="Arial" panose="020B0604020202020204" pitchFamily="34" charset="0"/>
              </a:rPr>
              <a:t>decision</a:t>
            </a:r>
            <a:r>
              <a:rPr lang="it-IT" b="0" i="1" u="none" strike="noStrike" dirty="0">
                <a:solidFill>
                  <a:srgbClr val="000000"/>
                </a:solidFill>
                <a:effectLst/>
                <a:latin typeface="Arial" panose="020B0604020202020204" pitchFamily="34" charset="0"/>
                <a:cs typeface="Arial" panose="020B0604020202020204" pitchFamily="34" charset="0"/>
              </a:rPr>
              <a:t> support framework for CBRN </a:t>
            </a:r>
            <a:r>
              <a:rPr lang="it-IT" b="0" i="1" u="none" strike="noStrike" dirty="0" err="1">
                <a:solidFill>
                  <a:srgbClr val="000000"/>
                </a:solidFill>
                <a:effectLst/>
                <a:latin typeface="Arial" panose="020B0604020202020204" pitchFamily="34" charset="0"/>
                <a:cs typeface="Arial" panose="020B0604020202020204" pitchFamily="34" charset="0"/>
              </a:rPr>
              <a:t>protection</a:t>
            </a:r>
            <a:endParaRPr lang="it-IT" b="0" i="1" u="none" strike="noStrike" dirty="0">
              <a:solidFill>
                <a:srgbClr val="000000"/>
              </a:solidFill>
              <a:effectLst/>
              <a:latin typeface="Arial" panose="020B0604020202020204" pitchFamily="34" charset="0"/>
              <a:cs typeface="Arial" panose="020B0604020202020204" pitchFamily="34" charset="0"/>
            </a:endParaRPr>
          </a:p>
          <a:p>
            <a:pPr marL="47625" lvl="1" algn="ctr"/>
            <a:r>
              <a:rPr lang="it-IT" sz="800" i="1" dirty="0">
                <a:solidFill>
                  <a:srgbClr val="000000"/>
                </a:solidFill>
                <a:latin typeface="Arial" panose="020B0604020202020204" pitchFamily="34" charset="0"/>
                <a:cs typeface="Arial" panose="020B0604020202020204" pitchFamily="34" charset="0"/>
                <a:hlinkClick r:id="rId2"/>
              </a:rPr>
              <a:t>https://www.sciencedirect.com/science/article/pii/S2405844024019777</a:t>
            </a:r>
            <a:r>
              <a:rPr lang="it-IT" sz="800" i="1" dirty="0">
                <a:solidFill>
                  <a:srgbClr val="000000"/>
                </a:solidFill>
                <a:latin typeface="Arial" panose="020B0604020202020204" pitchFamily="34" charset="0"/>
                <a:cs typeface="Arial" panose="020B0604020202020204" pitchFamily="34" charset="0"/>
              </a:rPr>
              <a:t> </a:t>
            </a:r>
          </a:p>
        </p:txBody>
      </p:sp>
      <p:sp>
        <p:nvSpPr>
          <p:cNvPr id="8" name="CasellaDiTesto 7">
            <a:extLst>
              <a:ext uri="{FF2B5EF4-FFF2-40B4-BE49-F238E27FC236}">
                <a16:creationId xmlns:a16="http://schemas.microsoft.com/office/drawing/2014/main" id="{0069BB60-1531-070F-D362-02EDA91D7876}"/>
              </a:ext>
            </a:extLst>
          </p:cNvPr>
          <p:cNvSpPr txBox="1"/>
          <p:nvPr/>
        </p:nvSpPr>
        <p:spPr>
          <a:xfrm>
            <a:off x="398819" y="5930143"/>
            <a:ext cx="4925597" cy="600164"/>
          </a:xfrm>
          <a:prstGeom prst="rect">
            <a:avLst/>
          </a:prstGeom>
          <a:noFill/>
        </p:spPr>
        <p:txBody>
          <a:bodyPr wrap="square">
            <a:spAutoFit/>
          </a:bodyPr>
          <a:lstStyle/>
          <a:p>
            <a:pPr algn="just"/>
            <a:r>
              <a:rPr lang="it-IT" sz="1100" b="0" i="0" dirty="0" err="1">
                <a:solidFill>
                  <a:srgbClr val="1F1F1F"/>
                </a:solidFill>
                <a:effectLst/>
                <a:latin typeface="ElsevierGulliver"/>
              </a:rPr>
              <a:t>Relationships</a:t>
            </a:r>
            <a:r>
              <a:rPr lang="it-IT" sz="1100" b="0" i="0" dirty="0">
                <a:solidFill>
                  <a:srgbClr val="1F1F1F"/>
                </a:solidFill>
                <a:effectLst/>
                <a:latin typeface="ElsevierGulliver"/>
              </a:rPr>
              <a:t> of </a:t>
            </a:r>
            <a:r>
              <a:rPr lang="it-IT" sz="1100" b="0" i="0" dirty="0">
                <a:solidFill>
                  <a:srgbClr val="1F1F1F"/>
                </a:solidFill>
                <a:effectLst/>
                <a:latin typeface="ElsevierGulliver"/>
                <a:hlinkClick r:id="rId3" tooltip="Learn more about CBRN activities from ScienceDirect's AI-generated Topic Pages"/>
              </a:rPr>
              <a:t>CBRN activities</a:t>
            </a:r>
            <a:r>
              <a:rPr lang="it-IT" sz="1100" b="0" i="0" dirty="0">
                <a:solidFill>
                  <a:srgbClr val="1F1F1F"/>
                </a:solidFill>
                <a:effectLst/>
                <a:latin typeface="ElsevierGulliver"/>
              </a:rPr>
              <a:t>, OODA-loop steps, and ML tasks. The chart highlights the </a:t>
            </a:r>
            <a:r>
              <a:rPr lang="it-IT" sz="1100" b="0" i="0" dirty="0" err="1">
                <a:solidFill>
                  <a:srgbClr val="1F1F1F"/>
                </a:solidFill>
                <a:effectLst/>
                <a:latin typeface="ElsevierGulliver"/>
              </a:rPr>
              <a:t>similarities</a:t>
            </a:r>
            <a:r>
              <a:rPr lang="it-IT" sz="1100" b="0" i="0" dirty="0">
                <a:solidFill>
                  <a:srgbClr val="1F1F1F"/>
                </a:solidFill>
                <a:effectLst/>
                <a:latin typeface="ElsevierGulliver"/>
              </a:rPr>
              <a:t> of CBRN </a:t>
            </a:r>
            <a:r>
              <a:rPr lang="it-IT" sz="1100" b="0" i="0" dirty="0" err="1">
                <a:solidFill>
                  <a:srgbClr val="1F1F1F"/>
                </a:solidFill>
                <a:effectLst/>
                <a:latin typeface="ElsevierGulliver"/>
              </a:rPr>
              <a:t>protection</a:t>
            </a:r>
            <a:r>
              <a:rPr lang="it-IT" sz="1100" b="0" i="0" dirty="0">
                <a:solidFill>
                  <a:srgbClr val="1F1F1F"/>
                </a:solidFill>
                <a:effectLst/>
                <a:latin typeface="ElsevierGulliver"/>
              </a:rPr>
              <a:t> </a:t>
            </a:r>
            <a:r>
              <a:rPr lang="it-IT" sz="1100" b="0" i="0" dirty="0" err="1">
                <a:solidFill>
                  <a:srgbClr val="1F1F1F"/>
                </a:solidFill>
                <a:effectLst/>
                <a:latin typeface="ElsevierGulliver"/>
              </a:rPr>
              <a:t>structure</a:t>
            </a:r>
            <a:r>
              <a:rPr lang="it-IT" sz="1100" b="0" i="0" dirty="0">
                <a:solidFill>
                  <a:srgbClr val="1F1F1F"/>
                </a:solidFill>
                <a:effectLst/>
                <a:latin typeface="ElsevierGulliver"/>
              </a:rPr>
              <a:t>, OODA-loop, and ML </a:t>
            </a:r>
            <a:r>
              <a:rPr lang="it-IT" sz="1100" b="0" i="0" dirty="0" err="1">
                <a:solidFill>
                  <a:srgbClr val="1F1F1F"/>
                </a:solidFill>
                <a:effectLst/>
                <a:latin typeface="ElsevierGulliver"/>
              </a:rPr>
              <a:t>solution</a:t>
            </a:r>
            <a:r>
              <a:rPr lang="it-IT" sz="1100" b="0" i="0" dirty="0">
                <a:solidFill>
                  <a:srgbClr val="1F1F1F"/>
                </a:solidFill>
                <a:effectLst/>
                <a:latin typeface="ElsevierGulliver"/>
              </a:rPr>
              <a:t> </a:t>
            </a:r>
            <a:r>
              <a:rPr lang="it-IT" sz="1100" b="0" i="0" dirty="0" err="1">
                <a:solidFill>
                  <a:srgbClr val="1F1F1F"/>
                </a:solidFill>
                <a:effectLst/>
                <a:latin typeface="ElsevierGulliver"/>
              </a:rPr>
              <a:t>phases</a:t>
            </a:r>
            <a:r>
              <a:rPr lang="it-IT" sz="1100" b="0" i="0" dirty="0">
                <a:solidFill>
                  <a:srgbClr val="1F1F1F"/>
                </a:solidFill>
                <a:effectLst/>
                <a:latin typeface="ElsevierGulliver"/>
              </a:rPr>
              <a:t> by </a:t>
            </a:r>
            <a:r>
              <a:rPr lang="it-IT" sz="1100" b="0" i="0" dirty="0" err="1">
                <a:solidFill>
                  <a:srgbClr val="1F1F1F"/>
                </a:solidFill>
                <a:effectLst/>
                <a:latin typeface="ElsevierGulliver"/>
              </a:rPr>
              <a:t>connecting</a:t>
            </a:r>
            <a:r>
              <a:rPr lang="it-IT" sz="1100" b="0" i="0" dirty="0">
                <a:solidFill>
                  <a:srgbClr val="1F1F1F"/>
                </a:solidFill>
                <a:effectLst/>
                <a:latin typeface="ElsevierGulliver"/>
              </a:rPr>
              <a:t> the </a:t>
            </a:r>
            <a:r>
              <a:rPr lang="it-IT" sz="1100" b="0" i="0" dirty="0" err="1">
                <a:solidFill>
                  <a:srgbClr val="1F1F1F"/>
                </a:solidFill>
                <a:effectLst/>
                <a:latin typeface="ElsevierGulliver"/>
              </a:rPr>
              <a:t>corresponding</a:t>
            </a:r>
            <a:r>
              <a:rPr lang="it-IT" sz="1100" b="0" i="0" dirty="0">
                <a:solidFill>
                  <a:srgbClr val="1F1F1F"/>
                </a:solidFill>
                <a:effectLst/>
                <a:latin typeface="ElsevierGulliver"/>
              </a:rPr>
              <a:t> steps.</a:t>
            </a:r>
            <a:endParaRPr lang="en-GB" sz="1100" dirty="0"/>
          </a:p>
        </p:txBody>
      </p:sp>
      <p:pic>
        <p:nvPicPr>
          <p:cNvPr id="14340" name="Picture 4" descr="Figure 8">
            <a:extLst>
              <a:ext uri="{FF2B5EF4-FFF2-40B4-BE49-F238E27FC236}">
                <a16:creationId xmlns:a16="http://schemas.microsoft.com/office/drawing/2014/main" id="{E7854A15-3C10-94EF-8D29-E4B80C7DE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413" y="2465336"/>
            <a:ext cx="6291036" cy="3213899"/>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descr="Immagine che contiene testo, Carattere, logo, Elementi grafici&#10;&#10;Il contenuto generato dall'IA potrebbe non essere corretto.">
            <a:extLst>
              <a:ext uri="{FF2B5EF4-FFF2-40B4-BE49-F238E27FC236}">
                <a16:creationId xmlns:a16="http://schemas.microsoft.com/office/drawing/2014/main" id="{2F794DDD-4346-15D1-0F00-1E802026371B}"/>
              </a:ext>
            </a:extLst>
          </p:cNvPr>
          <p:cNvPicPr>
            <a:picLocks noChangeAspect="1"/>
          </p:cNvPicPr>
          <p:nvPr/>
        </p:nvPicPr>
        <p:blipFill>
          <a:blip r:embed="rId5"/>
          <a:srcRect l="4384" t="15949" r="3229"/>
          <a:stretch/>
        </p:blipFill>
        <p:spPr>
          <a:xfrm>
            <a:off x="7508467" y="202552"/>
            <a:ext cx="2330750" cy="419327"/>
          </a:xfrm>
          <a:prstGeom prst="rect">
            <a:avLst/>
          </a:prstGeom>
        </p:spPr>
      </p:pic>
      <p:pic>
        <p:nvPicPr>
          <p:cNvPr id="13" name="Immagine 12" descr="Immagine che contiene testo, schermata, Carattere&#10;&#10;Il contenuto generato dall'IA potrebbe non essere corretto.">
            <a:extLst>
              <a:ext uri="{FF2B5EF4-FFF2-40B4-BE49-F238E27FC236}">
                <a16:creationId xmlns:a16="http://schemas.microsoft.com/office/drawing/2014/main" id="{F1EF3071-0A03-AF11-6744-09D2BA47E08E}"/>
              </a:ext>
            </a:extLst>
          </p:cNvPr>
          <p:cNvPicPr>
            <a:picLocks noChangeAspect="1"/>
          </p:cNvPicPr>
          <p:nvPr/>
        </p:nvPicPr>
        <p:blipFill>
          <a:blip r:embed="rId6"/>
          <a:stretch>
            <a:fillRect/>
          </a:stretch>
        </p:blipFill>
        <p:spPr>
          <a:xfrm>
            <a:off x="455969" y="2341828"/>
            <a:ext cx="4461368" cy="3460915"/>
          </a:xfrm>
          <a:prstGeom prst="rect">
            <a:avLst/>
          </a:prstGeom>
        </p:spPr>
      </p:pic>
    </p:spTree>
    <p:extLst>
      <p:ext uri="{BB962C8B-B14F-4D97-AF65-F5344CB8AC3E}">
        <p14:creationId xmlns:p14="http://schemas.microsoft.com/office/powerpoint/2010/main" val="353909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534FBB-832F-4159-3599-39F13D220681}"/>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B5AEB6A0-450A-DF75-341E-133CC6A8860D}"/>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B5E7C5FC-6217-1C40-4285-AD03549C3E26}"/>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1432398A-EDA2-6D34-98E0-5741EE730EAA}"/>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47C6B8D0-EB28-2FDA-E742-DD56C1DD30DD}"/>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22</a:t>
            </a:fld>
            <a:endParaRPr lang="en-GB"/>
          </a:p>
        </p:txBody>
      </p:sp>
      <p:sp>
        <p:nvSpPr>
          <p:cNvPr id="4" name="CasellaDiTesto 3">
            <a:extLst>
              <a:ext uri="{FF2B5EF4-FFF2-40B4-BE49-F238E27FC236}">
                <a16:creationId xmlns:a16="http://schemas.microsoft.com/office/drawing/2014/main" id="{B0D3924B-67C9-3CD0-61C0-006B801678E7}"/>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2: AI-Powered </a:t>
            </a:r>
            <a:r>
              <a:rPr lang="it-IT" b="1" i="0" u="none" strike="noStrike" dirty="0" err="1">
                <a:solidFill>
                  <a:srgbClr val="000000"/>
                </a:solidFill>
                <a:effectLst/>
                <a:latin typeface="Arial" panose="020B0604020202020204" pitchFamily="34" charset="0"/>
                <a:cs typeface="Arial" panose="020B0604020202020204" pitchFamily="34" charset="0"/>
              </a:rPr>
              <a:t>Decision</a:t>
            </a:r>
            <a:r>
              <a:rPr lang="it-IT" b="1" i="0" u="none" strike="noStrike" dirty="0">
                <a:solidFill>
                  <a:srgbClr val="000000"/>
                </a:solidFill>
                <a:effectLst/>
                <a:latin typeface="Arial" panose="020B0604020202020204" pitchFamily="34" charset="0"/>
                <a:cs typeface="Arial" panose="020B0604020202020204" pitchFamily="34" charset="0"/>
              </a:rPr>
              <a:t> Support in CBRN </a:t>
            </a:r>
            <a:r>
              <a:rPr lang="it-IT" b="1" i="0" u="none" strike="noStrike" dirty="0" err="1">
                <a:solidFill>
                  <a:srgbClr val="000000"/>
                </a:solidFill>
                <a:effectLst/>
                <a:latin typeface="Arial" panose="020B0604020202020204" pitchFamily="34" charset="0"/>
                <a:cs typeface="Arial" panose="020B0604020202020204" pitchFamily="34" charset="0"/>
              </a:rPr>
              <a:t>Incidents</a:t>
            </a:r>
            <a:endParaRPr lang="it-IT" b="1" i="0" u="none" strike="noStrike" dirty="0">
              <a:solidFill>
                <a:srgbClr val="000000"/>
              </a:solidFill>
              <a:effectLst/>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E9162939-A277-EB71-83E4-C4418DC47C81}"/>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2 – </a:t>
            </a:r>
            <a:r>
              <a:rPr lang="it-IT" i="1" dirty="0">
                <a:solidFill>
                  <a:srgbClr val="000000"/>
                </a:solidFill>
                <a:latin typeface="Arial" panose="020B0604020202020204" pitchFamily="34" charset="0"/>
                <a:cs typeface="Arial" panose="020B0604020202020204" pitchFamily="34" charset="0"/>
              </a:rPr>
              <a:t>University of Rome Tor Vergata – Prof. Gaudio, Dr. </a:t>
            </a:r>
            <a:r>
              <a:rPr lang="it-IT" i="1" dirty="0" err="1">
                <a:solidFill>
                  <a:srgbClr val="000000"/>
                </a:solidFill>
                <a:latin typeface="Arial" panose="020B0604020202020204" pitchFamily="34" charset="0"/>
                <a:cs typeface="Arial" panose="020B0604020202020204" pitchFamily="34" charset="0"/>
              </a:rPr>
              <a:t>Puleio</a:t>
            </a:r>
            <a:r>
              <a:rPr lang="it-IT" i="1" dirty="0">
                <a:solidFill>
                  <a:srgbClr val="000000"/>
                </a:solidFill>
                <a:latin typeface="Arial" panose="020B0604020202020204" pitchFamily="34" charset="0"/>
                <a:cs typeface="Arial" panose="020B0604020202020204" pitchFamily="34" charset="0"/>
              </a:rPr>
              <a:t>, Dr. Rossi, Dr. Martellucci</a:t>
            </a:r>
            <a:endParaRPr lang="it-IT" sz="1050" i="1" dirty="0">
              <a:solidFill>
                <a:srgbClr val="000000"/>
              </a:solidFill>
              <a:latin typeface="Arial" panose="020B0604020202020204" pitchFamily="34" charset="0"/>
              <a:cs typeface="Arial" panose="020B0604020202020204" pitchFamily="34" charset="0"/>
            </a:endParaRPr>
          </a:p>
        </p:txBody>
      </p:sp>
      <p:sp>
        <p:nvSpPr>
          <p:cNvPr id="31" name="object 7">
            <a:extLst>
              <a:ext uri="{FF2B5EF4-FFF2-40B4-BE49-F238E27FC236}">
                <a16:creationId xmlns:a16="http://schemas.microsoft.com/office/drawing/2014/main" id="{032BE563-FB33-0A46-887F-3AE5472F23FC}"/>
              </a:ext>
            </a:extLst>
          </p:cNvPr>
          <p:cNvSpPr txBox="1"/>
          <p:nvPr/>
        </p:nvSpPr>
        <p:spPr>
          <a:xfrm>
            <a:off x="1026464" y="2255602"/>
            <a:ext cx="3289720" cy="655564"/>
          </a:xfrm>
          <a:prstGeom prst="rect">
            <a:avLst/>
          </a:prstGeom>
        </p:spPr>
        <p:txBody>
          <a:bodyPr vert="horz" wrap="square" lIns="0" tIns="29845" rIns="0" bIns="0" rtlCol="0">
            <a:spAutoFit/>
          </a:bodyPr>
          <a:lstStyle/>
          <a:p>
            <a:pPr marL="7938" marR="559435" algn="ctr">
              <a:lnSpc>
                <a:spcPts val="1580"/>
              </a:lnSpc>
              <a:spcBef>
                <a:spcPts val="235"/>
              </a:spcBef>
            </a:pPr>
            <a:r>
              <a:rPr sz="1050" b="1" spc="-30" dirty="0">
                <a:latin typeface="Calibri"/>
                <a:cs typeface="Calibri"/>
              </a:rPr>
              <a:t>Simulated Dispersion</a:t>
            </a:r>
            <a:r>
              <a:rPr sz="1050" b="1" spc="-35" dirty="0">
                <a:latin typeface="Calibri"/>
                <a:cs typeface="Calibri"/>
              </a:rPr>
              <a:t> </a:t>
            </a:r>
            <a:r>
              <a:rPr sz="1050" b="1" dirty="0">
                <a:latin typeface="Calibri"/>
                <a:cs typeface="Calibri"/>
              </a:rPr>
              <a:t>n°</a:t>
            </a:r>
            <a:r>
              <a:rPr sz="1050" b="1" spc="-25" dirty="0">
                <a:latin typeface="Calibri"/>
                <a:cs typeface="Calibri"/>
              </a:rPr>
              <a:t> 236 </a:t>
            </a:r>
            <a:r>
              <a:rPr sz="1050" b="1" spc="-20" dirty="0">
                <a:latin typeface="Calibri"/>
                <a:cs typeface="Calibri"/>
              </a:rPr>
              <a:t>(20</a:t>
            </a:r>
            <a:r>
              <a:rPr sz="1050" b="1" spc="-45" dirty="0">
                <a:latin typeface="Calibri"/>
                <a:cs typeface="Calibri"/>
              </a:rPr>
              <a:t> </a:t>
            </a:r>
            <a:r>
              <a:rPr sz="1050" b="1" spc="-10" dirty="0">
                <a:latin typeface="Calibri"/>
                <a:cs typeface="Calibri"/>
              </a:rPr>
              <a:t>m)</a:t>
            </a:r>
            <a:r>
              <a:rPr sz="1050" b="1" spc="-35" dirty="0">
                <a:latin typeface="Calibri"/>
                <a:cs typeface="Calibri"/>
              </a:rPr>
              <a:t> </a:t>
            </a:r>
            <a:r>
              <a:rPr sz="1050" b="1" spc="-25" dirty="0">
                <a:latin typeface="Calibri"/>
                <a:cs typeface="Calibri"/>
              </a:rPr>
              <a:t>(Log10</a:t>
            </a:r>
            <a:r>
              <a:rPr sz="1050" b="1" spc="-45" dirty="0">
                <a:latin typeface="Calibri"/>
                <a:cs typeface="Calibri"/>
              </a:rPr>
              <a:t> </a:t>
            </a:r>
            <a:r>
              <a:rPr sz="1050" b="1" spc="-10" dirty="0">
                <a:latin typeface="Calibri"/>
                <a:cs typeface="Calibri"/>
              </a:rPr>
              <a:t>scale)</a:t>
            </a:r>
            <a:endParaRPr lang="it-IT" sz="1050" dirty="0">
              <a:latin typeface="Calibri"/>
              <a:cs typeface="Calibri"/>
            </a:endParaRPr>
          </a:p>
          <a:p>
            <a:pPr marL="7938" marR="559435" algn="ctr">
              <a:lnSpc>
                <a:spcPts val="1580"/>
              </a:lnSpc>
              <a:spcBef>
                <a:spcPts val="235"/>
              </a:spcBef>
            </a:pPr>
            <a:r>
              <a:rPr sz="1050" b="1" spc="-30" dirty="0">
                <a:latin typeface="Calibri"/>
                <a:cs typeface="Calibri"/>
              </a:rPr>
              <a:t>Quote</a:t>
            </a:r>
            <a:r>
              <a:rPr sz="1050" b="1" spc="-50" dirty="0">
                <a:latin typeface="Calibri"/>
                <a:cs typeface="Calibri"/>
              </a:rPr>
              <a:t> </a:t>
            </a:r>
            <a:r>
              <a:rPr sz="1050" b="1" spc="-25" dirty="0">
                <a:latin typeface="Calibri"/>
                <a:cs typeface="Calibri"/>
              </a:rPr>
              <a:t>Disp.</a:t>
            </a:r>
            <a:r>
              <a:rPr sz="1050" b="1" spc="-40" dirty="0">
                <a:latin typeface="Calibri"/>
                <a:cs typeface="Calibri"/>
              </a:rPr>
              <a:t> </a:t>
            </a:r>
            <a:r>
              <a:rPr sz="1050" b="1" dirty="0">
                <a:latin typeface="Calibri"/>
                <a:cs typeface="Calibri"/>
              </a:rPr>
              <a:t>=</a:t>
            </a:r>
            <a:r>
              <a:rPr sz="1050" b="1" spc="-40" dirty="0">
                <a:latin typeface="Calibri"/>
                <a:cs typeface="Calibri"/>
              </a:rPr>
              <a:t> </a:t>
            </a:r>
            <a:r>
              <a:rPr sz="1050" b="1" spc="-25" dirty="0">
                <a:latin typeface="Calibri"/>
                <a:cs typeface="Calibri"/>
              </a:rPr>
              <a:t>17.52</a:t>
            </a:r>
            <a:r>
              <a:rPr sz="1050" b="1" spc="-40" dirty="0">
                <a:latin typeface="Calibri"/>
                <a:cs typeface="Calibri"/>
              </a:rPr>
              <a:t> </a:t>
            </a:r>
            <a:r>
              <a:rPr sz="1050" b="1" dirty="0">
                <a:latin typeface="Calibri"/>
                <a:cs typeface="Calibri"/>
              </a:rPr>
              <a:t>m</a:t>
            </a:r>
            <a:r>
              <a:rPr sz="1050" b="1" spc="-70" dirty="0">
                <a:latin typeface="Calibri"/>
                <a:cs typeface="Calibri"/>
              </a:rPr>
              <a:t> </a:t>
            </a:r>
            <a:r>
              <a:rPr sz="1050" b="1" dirty="0">
                <a:latin typeface="Calibri"/>
                <a:cs typeface="Calibri"/>
              </a:rPr>
              <a:t>–</a:t>
            </a:r>
            <a:r>
              <a:rPr sz="1050" b="1" spc="-40" dirty="0">
                <a:latin typeface="Calibri"/>
                <a:cs typeface="Calibri"/>
              </a:rPr>
              <a:t> </a:t>
            </a:r>
            <a:r>
              <a:rPr sz="1050" b="1" spc="-20" dirty="0">
                <a:latin typeface="Calibri"/>
                <a:cs typeface="Calibri"/>
              </a:rPr>
              <a:t>Ang.</a:t>
            </a:r>
            <a:r>
              <a:rPr sz="1050" b="1" spc="-35" dirty="0">
                <a:latin typeface="Calibri"/>
                <a:cs typeface="Calibri"/>
              </a:rPr>
              <a:t> </a:t>
            </a:r>
            <a:r>
              <a:rPr sz="1050" b="1" spc="-25" dirty="0">
                <a:latin typeface="Calibri"/>
                <a:cs typeface="Calibri"/>
              </a:rPr>
              <a:t>Wind</a:t>
            </a:r>
            <a:r>
              <a:rPr sz="1050" b="1" spc="-40" dirty="0">
                <a:latin typeface="Calibri"/>
                <a:cs typeface="Calibri"/>
              </a:rPr>
              <a:t> </a:t>
            </a:r>
            <a:r>
              <a:rPr sz="1050" b="1" dirty="0">
                <a:latin typeface="Calibri"/>
                <a:cs typeface="Calibri"/>
              </a:rPr>
              <a:t>=</a:t>
            </a:r>
            <a:r>
              <a:rPr sz="1050" b="1" spc="-40" dirty="0">
                <a:latin typeface="Calibri"/>
                <a:cs typeface="Calibri"/>
              </a:rPr>
              <a:t> </a:t>
            </a:r>
            <a:r>
              <a:rPr sz="1050" b="1" spc="-10" dirty="0">
                <a:latin typeface="Calibri"/>
                <a:cs typeface="Calibri"/>
              </a:rPr>
              <a:t>49.24°</a:t>
            </a:r>
            <a:endParaRPr sz="1050" dirty="0">
              <a:latin typeface="Calibri"/>
              <a:cs typeface="Calibri"/>
            </a:endParaRPr>
          </a:p>
          <a:p>
            <a:pPr marL="7938" algn="ctr">
              <a:lnSpc>
                <a:spcPts val="1645"/>
              </a:lnSpc>
            </a:pPr>
            <a:r>
              <a:rPr sz="1050" b="1" spc="-85" dirty="0">
                <a:latin typeface="Calibri"/>
                <a:cs typeface="Calibri"/>
              </a:rPr>
              <a:t>V.</a:t>
            </a:r>
            <a:r>
              <a:rPr sz="1050" b="1" spc="-30" dirty="0">
                <a:latin typeface="Calibri"/>
                <a:cs typeface="Calibri"/>
              </a:rPr>
              <a:t> </a:t>
            </a:r>
            <a:r>
              <a:rPr sz="1050" b="1" spc="-25" dirty="0">
                <a:latin typeface="Calibri"/>
                <a:cs typeface="Calibri"/>
              </a:rPr>
              <a:t>Wind</a:t>
            </a:r>
            <a:r>
              <a:rPr sz="1050" b="1" spc="-35" dirty="0">
                <a:latin typeface="Calibri"/>
                <a:cs typeface="Calibri"/>
              </a:rPr>
              <a:t> </a:t>
            </a:r>
            <a:r>
              <a:rPr sz="1050" b="1" dirty="0">
                <a:latin typeface="Calibri"/>
                <a:cs typeface="Calibri"/>
              </a:rPr>
              <a:t>=</a:t>
            </a:r>
            <a:r>
              <a:rPr sz="1050" b="1" spc="-30" dirty="0">
                <a:latin typeface="Calibri"/>
                <a:cs typeface="Calibri"/>
              </a:rPr>
              <a:t> </a:t>
            </a:r>
            <a:r>
              <a:rPr sz="1050" b="1" spc="-20" dirty="0">
                <a:latin typeface="Calibri"/>
                <a:cs typeface="Calibri"/>
              </a:rPr>
              <a:t>3.85</a:t>
            </a:r>
            <a:r>
              <a:rPr sz="1050" b="1" spc="-35" dirty="0">
                <a:latin typeface="Calibri"/>
                <a:cs typeface="Calibri"/>
              </a:rPr>
              <a:t> </a:t>
            </a:r>
            <a:r>
              <a:rPr sz="1050" b="1" spc="-40" dirty="0">
                <a:latin typeface="Calibri"/>
                <a:cs typeface="Calibri"/>
              </a:rPr>
              <a:t>ms-</a:t>
            </a:r>
            <a:r>
              <a:rPr sz="1050" b="1" spc="-50" dirty="0">
                <a:latin typeface="Calibri"/>
                <a:cs typeface="Calibri"/>
              </a:rPr>
              <a:t>1</a:t>
            </a:r>
            <a:endParaRPr sz="1050" dirty="0">
              <a:latin typeface="Calibri"/>
              <a:cs typeface="Calibri"/>
            </a:endParaRPr>
          </a:p>
        </p:txBody>
      </p:sp>
      <p:sp>
        <p:nvSpPr>
          <p:cNvPr id="32" name="object 8">
            <a:extLst>
              <a:ext uri="{FF2B5EF4-FFF2-40B4-BE49-F238E27FC236}">
                <a16:creationId xmlns:a16="http://schemas.microsoft.com/office/drawing/2014/main" id="{3032216A-C57C-E020-0333-1840A1DBAC9A}"/>
              </a:ext>
            </a:extLst>
          </p:cNvPr>
          <p:cNvSpPr txBox="1"/>
          <p:nvPr/>
        </p:nvSpPr>
        <p:spPr>
          <a:xfrm>
            <a:off x="4316184" y="2179138"/>
            <a:ext cx="3679786" cy="791242"/>
          </a:xfrm>
          <a:prstGeom prst="rect">
            <a:avLst/>
          </a:prstGeom>
        </p:spPr>
        <p:txBody>
          <a:bodyPr vert="horz" wrap="square" lIns="0" tIns="26670" rIns="0" bIns="0" rtlCol="0">
            <a:spAutoFit/>
          </a:bodyPr>
          <a:lstStyle/>
          <a:p>
            <a:pPr marL="17463" marR="577850" algn="r">
              <a:lnSpc>
                <a:spcPts val="1610"/>
              </a:lnSpc>
              <a:spcBef>
                <a:spcPts val="210"/>
              </a:spcBef>
            </a:pPr>
            <a:r>
              <a:rPr sz="1100" b="1" spc="-30" dirty="0">
                <a:latin typeface="Calibri"/>
                <a:cs typeface="Calibri"/>
              </a:rPr>
              <a:t>Dispersion</a:t>
            </a:r>
            <a:r>
              <a:rPr sz="1100" b="1" spc="-35" dirty="0">
                <a:latin typeface="Calibri"/>
                <a:cs typeface="Calibri"/>
              </a:rPr>
              <a:t> </a:t>
            </a:r>
            <a:r>
              <a:rPr sz="1100" b="1" spc="-30" dirty="0">
                <a:latin typeface="Calibri"/>
                <a:cs typeface="Calibri"/>
              </a:rPr>
              <a:t>Predicted </a:t>
            </a:r>
            <a:r>
              <a:rPr sz="1100" b="1" dirty="0">
                <a:latin typeface="Calibri"/>
                <a:cs typeface="Calibri"/>
              </a:rPr>
              <a:t>n°</a:t>
            </a:r>
            <a:r>
              <a:rPr sz="1100" b="1" spc="-25" dirty="0">
                <a:latin typeface="Calibri"/>
                <a:cs typeface="Calibri"/>
              </a:rPr>
              <a:t> 236 </a:t>
            </a:r>
            <a:r>
              <a:rPr sz="1100" b="1" spc="-20" dirty="0">
                <a:latin typeface="Calibri"/>
                <a:cs typeface="Calibri"/>
              </a:rPr>
              <a:t>(20</a:t>
            </a:r>
            <a:r>
              <a:rPr sz="1100" b="1" spc="-45" dirty="0">
                <a:latin typeface="Calibri"/>
                <a:cs typeface="Calibri"/>
              </a:rPr>
              <a:t> </a:t>
            </a:r>
            <a:r>
              <a:rPr sz="1100" b="1" spc="-10" dirty="0">
                <a:latin typeface="Calibri"/>
                <a:cs typeface="Calibri"/>
              </a:rPr>
              <a:t>m)</a:t>
            </a:r>
            <a:r>
              <a:rPr sz="1100" b="1" spc="-35" dirty="0">
                <a:latin typeface="Calibri"/>
                <a:cs typeface="Calibri"/>
              </a:rPr>
              <a:t> </a:t>
            </a:r>
            <a:r>
              <a:rPr sz="1100" b="1" spc="-25" dirty="0">
                <a:latin typeface="Calibri"/>
                <a:cs typeface="Calibri"/>
              </a:rPr>
              <a:t>(Log10</a:t>
            </a:r>
            <a:r>
              <a:rPr sz="1100" b="1" spc="-45" dirty="0">
                <a:latin typeface="Calibri"/>
                <a:cs typeface="Calibri"/>
              </a:rPr>
              <a:t> </a:t>
            </a:r>
            <a:r>
              <a:rPr sz="1100" b="1" spc="-10" dirty="0">
                <a:latin typeface="Calibri"/>
                <a:cs typeface="Calibri"/>
              </a:rPr>
              <a:t>scale)</a:t>
            </a:r>
            <a:endParaRPr sz="1100" dirty="0">
              <a:latin typeface="Calibri"/>
              <a:cs typeface="Calibri"/>
            </a:endParaRPr>
          </a:p>
          <a:p>
            <a:pPr marL="17463" algn="ctr">
              <a:lnSpc>
                <a:spcPts val="1515"/>
              </a:lnSpc>
            </a:pPr>
            <a:r>
              <a:rPr sz="1100" b="1" spc="-30" dirty="0">
                <a:latin typeface="Calibri"/>
                <a:cs typeface="Calibri"/>
              </a:rPr>
              <a:t>Quote</a:t>
            </a:r>
            <a:r>
              <a:rPr sz="1100" b="1" spc="-50" dirty="0">
                <a:latin typeface="Calibri"/>
                <a:cs typeface="Calibri"/>
              </a:rPr>
              <a:t> </a:t>
            </a:r>
            <a:r>
              <a:rPr sz="1100" b="1" spc="-25" dirty="0">
                <a:latin typeface="Calibri"/>
                <a:cs typeface="Calibri"/>
              </a:rPr>
              <a:t>Disp.</a:t>
            </a:r>
            <a:r>
              <a:rPr sz="1100" b="1" spc="-40" dirty="0">
                <a:latin typeface="Calibri"/>
                <a:cs typeface="Calibri"/>
              </a:rPr>
              <a:t> </a:t>
            </a:r>
            <a:r>
              <a:rPr sz="1100" b="1" dirty="0">
                <a:latin typeface="Calibri"/>
                <a:cs typeface="Calibri"/>
              </a:rPr>
              <a:t>=</a:t>
            </a:r>
            <a:r>
              <a:rPr sz="1100" b="1" spc="-40" dirty="0">
                <a:latin typeface="Calibri"/>
                <a:cs typeface="Calibri"/>
              </a:rPr>
              <a:t> </a:t>
            </a:r>
            <a:r>
              <a:rPr sz="1100" b="1" spc="-25" dirty="0">
                <a:latin typeface="Calibri"/>
                <a:cs typeface="Calibri"/>
              </a:rPr>
              <a:t>17.52</a:t>
            </a:r>
            <a:r>
              <a:rPr sz="1100" b="1" spc="-40" dirty="0">
                <a:latin typeface="Calibri"/>
                <a:cs typeface="Calibri"/>
              </a:rPr>
              <a:t> </a:t>
            </a:r>
            <a:r>
              <a:rPr sz="1100" b="1" dirty="0">
                <a:latin typeface="Calibri"/>
                <a:cs typeface="Calibri"/>
              </a:rPr>
              <a:t>m</a:t>
            </a:r>
            <a:r>
              <a:rPr sz="1100" b="1" spc="-70" dirty="0">
                <a:latin typeface="Calibri"/>
                <a:cs typeface="Calibri"/>
              </a:rPr>
              <a:t> </a:t>
            </a:r>
            <a:r>
              <a:rPr sz="1100" b="1" dirty="0">
                <a:latin typeface="Calibri"/>
                <a:cs typeface="Calibri"/>
              </a:rPr>
              <a:t>–</a:t>
            </a:r>
            <a:r>
              <a:rPr sz="1100" b="1" spc="-40" dirty="0">
                <a:latin typeface="Calibri"/>
                <a:cs typeface="Calibri"/>
              </a:rPr>
              <a:t> </a:t>
            </a:r>
            <a:r>
              <a:rPr sz="1100" b="1" spc="-20" dirty="0">
                <a:latin typeface="Calibri"/>
                <a:cs typeface="Calibri"/>
              </a:rPr>
              <a:t>Ang.</a:t>
            </a:r>
            <a:r>
              <a:rPr sz="1100" b="1" spc="-35" dirty="0">
                <a:latin typeface="Calibri"/>
                <a:cs typeface="Calibri"/>
              </a:rPr>
              <a:t> </a:t>
            </a:r>
            <a:r>
              <a:rPr sz="1100" b="1" spc="-25" dirty="0">
                <a:latin typeface="Calibri"/>
                <a:cs typeface="Calibri"/>
              </a:rPr>
              <a:t>Wind</a:t>
            </a:r>
            <a:r>
              <a:rPr sz="1100" b="1" spc="-40" dirty="0">
                <a:latin typeface="Calibri"/>
                <a:cs typeface="Calibri"/>
              </a:rPr>
              <a:t> </a:t>
            </a:r>
            <a:r>
              <a:rPr sz="1100" b="1" dirty="0">
                <a:latin typeface="Calibri"/>
                <a:cs typeface="Calibri"/>
              </a:rPr>
              <a:t>=</a:t>
            </a:r>
            <a:r>
              <a:rPr sz="1100" b="1" spc="-40" dirty="0">
                <a:latin typeface="Calibri"/>
                <a:cs typeface="Calibri"/>
              </a:rPr>
              <a:t> </a:t>
            </a:r>
            <a:r>
              <a:rPr sz="1100" b="1" spc="-10" dirty="0">
                <a:latin typeface="Calibri"/>
                <a:cs typeface="Calibri"/>
              </a:rPr>
              <a:t>49.24°</a:t>
            </a:r>
            <a:endParaRPr sz="1100" dirty="0">
              <a:latin typeface="Calibri"/>
              <a:cs typeface="Calibri"/>
            </a:endParaRPr>
          </a:p>
          <a:p>
            <a:pPr marL="17463" algn="ctr">
              <a:lnSpc>
                <a:spcPts val="1630"/>
              </a:lnSpc>
            </a:pPr>
            <a:r>
              <a:rPr sz="1100" b="1" spc="-85" dirty="0">
                <a:latin typeface="Calibri"/>
                <a:cs typeface="Calibri"/>
              </a:rPr>
              <a:t>V.</a:t>
            </a:r>
            <a:r>
              <a:rPr sz="1100" b="1" spc="-30" dirty="0">
                <a:latin typeface="Calibri"/>
                <a:cs typeface="Calibri"/>
              </a:rPr>
              <a:t> </a:t>
            </a:r>
            <a:r>
              <a:rPr sz="1100" b="1" spc="-25" dirty="0">
                <a:latin typeface="Calibri"/>
                <a:cs typeface="Calibri"/>
              </a:rPr>
              <a:t>Wind</a:t>
            </a:r>
            <a:r>
              <a:rPr sz="1100" b="1" spc="-35" dirty="0">
                <a:latin typeface="Calibri"/>
                <a:cs typeface="Calibri"/>
              </a:rPr>
              <a:t> </a:t>
            </a:r>
            <a:r>
              <a:rPr sz="1100" b="1" dirty="0">
                <a:latin typeface="Calibri"/>
                <a:cs typeface="Calibri"/>
              </a:rPr>
              <a:t>=</a:t>
            </a:r>
            <a:r>
              <a:rPr sz="1100" b="1" spc="-30" dirty="0">
                <a:latin typeface="Calibri"/>
                <a:cs typeface="Calibri"/>
              </a:rPr>
              <a:t> </a:t>
            </a:r>
            <a:r>
              <a:rPr sz="1100" b="1" spc="-20" dirty="0">
                <a:latin typeface="Calibri"/>
                <a:cs typeface="Calibri"/>
              </a:rPr>
              <a:t>3.85</a:t>
            </a:r>
            <a:r>
              <a:rPr sz="1100" b="1" spc="-35" dirty="0">
                <a:latin typeface="Calibri"/>
                <a:cs typeface="Calibri"/>
              </a:rPr>
              <a:t> </a:t>
            </a:r>
            <a:r>
              <a:rPr sz="1100" b="1" spc="-40" dirty="0">
                <a:latin typeface="Calibri"/>
                <a:cs typeface="Calibri"/>
              </a:rPr>
              <a:t>ms-</a:t>
            </a:r>
            <a:r>
              <a:rPr sz="1100" b="1" spc="-50" dirty="0">
                <a:latin typeface="Calibri"/>
                <a:cs typeface="Calibri"/>
              </a:rPr>
              <a:t>1</a:t>
            </a:r>
            <a:endParaRPr sz="1100" dirty="0">
              <a:latin typeface="Calibri"/>
              <a:cs typeface="Calibri"/>
            </a:endParaRPr>
          </a:p>
          <a:p>
            <a:pPr marL="17463" algn="ctr">
              <a:lnSpc>
                <a:spcPct val="100000"/>
              </a:lnSpc>
              <a:spcBef>
                <a:spcPts val="25"/>
              </a:spcBef>
            </a:pPr>
            <a:r>
              <a:rPr sz="1100" b="1" spc="-35" dirty="0">
                <a:latin typeface="Calibri"/>
                <a:cs typeface="Calibri"/>
              </a:rPr>
              <a:t>MSE</a:t>
            </a:r>
            <a:r>
              <a:rPr sz="1100" b="1" spc="-45" dirty="0">
                <a:latin typeface="Calibri"/>
                <a:cs typeface="Calibri"/>
              </a:rPr>
              <a:t> </a:t>
            </a:r>
            <a:r>
              <a:rPr sz="1100" b="1" dirty="0">
                <a:latin typeface="Calibri"/>
                <a:cs typeface="Calibri"/>
              </a:rPr>
              <a:t>=</a:t>
            </a:r>
            <a:r>
              <a:rPr sz="1100" b="1" spc="-80" dirty="0">
                <a:latin typeface="Calibri"/>
                <a:cs typeface="Calibri"/>
              </a:rPr>
              <a:t> </a:t>
            </a:r>
            <a:r>
              <a:rPr sz="1100" b="1" dirty="0">
                <a:latin typeface="Calibri"/>
                <a:cs typeface="Calibri"/>
              </a:rPr>
              <a:t>0.1753;</a:t>
            </a:r>
            <a:r>
              <a:rPr sz="1100" b="1" spc="459" dirty="0">
                <a:latin typeface="Calibri"/>
                <a:cs typeface="Calibri"/>
              </a:rPr>
              <a:t> </a:t>
            </a:r>
            <a:r>
              <a:rPr sz="1100" b="1" dirty="0">
                <a:latin typeface="Calibri"/>
                <a:cs typeface="Calibri"/>
              </a:rPr>
              <a:t>R2</a:t>
            </a:r>
            <a:r>
              <a:rPr sz="1100" b="1" spc="-65" dirty="0">
                <a:latin typeface="Calibri"/>
                <a:cs typeface="Calibri"/>
              </a:rPr>
              <a:t> </a:t>
            </a:r>
            <a:r>
              <a:rPr sz="1100" b="1" dirty="0">
                <a:latin typeface="Calibri"/>
                <a:cs typeface="Calibri"/>
              </a:rPr>
              <a:t>=</a:t>
            </a:r>
            <a:r>
              <a:rPr sz="1100" b="1" spc="-70" dirty="0">
                <a:latin typeface="Calibri"/>
                <a:cs typeface="Calibri"/>
              </a:rPr>
              <a:t> </a:t>
            </a:r>
            <a:r>
              <a:rPr sz="1100" b="1" spc="-10" dirty="0">
                <a:latin typeface="Calibri"/>
                <a:cs typeface="Calibri"/>
              </a:rPr>
              <a:t>90.9%</a:t>
            </a:r>
            <a:endParaRPr sz="1100" dirty="0">
              <a:latin typeface="Calibri"/>
              <a:cs typeface="Calibri"/>
            </a:endParaRPr>
          </a:p>
        </p:txBody>
      </p:sp>
      <p:sp>
        <p:nvSpPr>
          <p:cNvPr id="33" name="object 9">
            <a:extLst>
              <a:ext uri="{FF2B5EF4-FFF2-40B4-BE49-F238E27FC236}">
                <a16:creationId xmlns:a16="http://schemas.microsoft.com/office/drawing/2014/main" id="{B42ED89B-52B1-6774-CED5-39D4D673D9E9}"/>
              </a:ext>
            </a:extLst>
          </p:cNvPr>
          <p:cNvSpPr txBox="1"/>
          <p:nvPr/>
        </p:nvSpPr>
        <p:spPr>
          <a:xfrm>
            <a:off x="7875817" y="2147663"/>
            <a:ext cx="2796823" cy="1019510"/>
          </a:xfrm>
          <a:prstGeom prst="rect">
            <a:avLst/>
          </a:prstGeom>
        </p:spPr>
        <p:txBody>
          <a:bodyPr vert="horz" wrap="square" lIns="0" tIns="26670" rIns="0" bIns="0" rtlCol="0">
            <a:spAutoFit/>
          </a:bodyPr>
          <a:lstStyle/>
          <a:p>
            <a:pPr marL="480059" marR="474345" algn="ctr">
              <a:lnSpc>
                <a:spcPts val="1610"/>
              </a:lnSpc>
              <a:spcBef>
                <a:spcPts val="210"/>
              </a:spcBef>
            </a:pPr>
            <a:r>
              <a:rPr sz="1100" b="1" spc="-35" dirty="0">
                <a:latin typeface="Calibri"/>
                <a:cs typeface="Calibri"/>
              </a:rPr>
              <a:t>Interpolated</a:t>
            </a:r>
            <a:r>
              <a:rPr sz="1100" b="1" spc="-10" dirty="0">
                <a:latin typeface="Calibri"/>
                <a:cs typeface="Calibri"/>
              </a:rPr>
              <a:t> </a:t>
            </a:r>
            <a:r>
              <a:rPr sz="1100" b="1" spc="-30" dirty="0">
                <a:latin typeface="Calibri"/>
                <a:cs typeface="Calibri"/>
              </a:rPr>
              <a:t>Dispersion</a:t>
            </a:r>
            <a:r>
              <a:rPr sz="1100" b="1" spc="-15" dirty="0">
                <a:latin typeface="Calibri"/>
                <a:cs typeface="Calibri"/>
              </a:rPr>
              <a:t> </a:t>
            </a:r>
            <a:r>
              <a:rPr sz="1100" b="1" dirty="0">
                <a:latin typeface="Calibri"/>
                <a:cs typeface="Calibri"/>
              </a:rPr>
              <a:t>n°</a:t>
            </a:r>
            <a:r>
              <a:rPr sz="1100" b="1" spc="-5" dirty="0">
                <a:latin typeface="Calibri"/>
                <a:cs typeface="Calibri"/>
              </a:rPr>
              <a:t> </a:t>
            </a:r>
            <a:r>
              <a:rPr sz="1100" b="1" spc="-25" dirty="0">
                <a:latin typeface="Calibri"/>
                <a:cs typeface="Calibri"/>
              </a:rPr>
              <a:t>236 </a:t>
            </a:r>
            <a:r>
              <a:rPr sz="1100" b="1" spc="-20" dirty="0">
                <a:latin typeface="Calibri"/>
                <a:cs typeface="Calibri"/>
              </a:rPr>
              <a:t>(20</a:t>
            </a:r>
            <a:r>
              <a:rPr sz="1100" b="1" spc="-45" dirty="0">
                <a:latin typeface="Calibri"/>
                <a:cs typeface="Calibri"/>
              </a:rPr>
              <a:t> </a:t>
            </a:r>
            <a:r>
              <a:rPr sz="1100" b="1" spc="-10" dirty="0">
                <a:latin typeface="Calibri"/>
                <a:cs typeface="Calibri"/>
              </a:rPr>
              <a:t>m)</a:t>
            </a:r>
            <a:r>
              <a:rPr sz="1100" b="1" spc="-35" dirty="0">
                <a:latin typeface="Calibri"/>
                <a:cs typeface="Calibri"/>
              </a:rPr>
              <a:t> </a:t>
            </a:r>
            <a:r>
              <a:rPr sz="1100" b="1" spc="-25" dirty="0">
                <a:latin typeface="Calibri"/>
                <a:cs typeface="Calibri"/>
              </a:rPr>
              <a:t>(Log10</a:t>
            </a:r>
            <a:r>
              <a:rPr sz="1100" b="1" spc="-45" dirty="0">
                <a:latin typeface="Calibri"/>
                <a:cs typeface="Calibri"/>
              </a:rPr>
              <a:t> </a:t>
            </a:r>
            <a:r>
              <a:rPr sz="1100" b="1" spc="-10" dirty="0">
                <a:latin typeface="Calibri"/>
                <a:cs typeface="Calibri"/>
              </a:rPr>
              <a:t>scale)</a:t>
            </a:r>
            <a:endParaRPr sz="1100" dirty="0">
              <a:latin typeface="Calibri"/>
              <a:cs typeface="Calibri"/>
            </a:endParaRPr>
          </a:p>
          <a:p>
            <a:pPr algn="ctr">
              <a:lnSpc>
                <a:spcPts val="1515"/>
              </a:lnSpc>
            </a:pPr>
            <a:r>
              <a:rPr sz="1100" b="1" spc="-30" dirty="0">
                <a:latin typeface="Calibri"/>
                <a:cs typeface="Calibri"/>
              </a:rPr>
              <a:t>Quote</a:t>
            </a:r>
            <a:r>
              <a:rPr sz="1100" b="1" spc="-50" dirty="0">
                <a:latin typeface="Calibri"/>
                <a:cs typeface="Calibri"/>
              </a:rPr>
              <a:t> </a:t>
            </a:r>
            <a:r>
              <a:rPr sz="1100" b="1" spc="-25" dirty="0">
                <a:latin typeface="Calibri"/>
                <a:cs typeface="Calibri"/>
              </a:rPr>
              <a:t>Disp.</a:t>
            </a:r>
            <a:r>
              <a:rPr sz="1100" b="1" spc="-40" dirty="0">
                <a:latin typeface="Calibri"/>
                <a:cs typeface="Calibri"/>
              </a:rPr>
              <a:t> </a:t>
            </a:r>
            <a:r>
              <a:rPr sz="1100" b="1" dirty="0">
                <a:latin typeface="Calibri"/>
                <a:cs typeface="Calibri"/>
              </a:rPr>
              <a:t>=</a:t>
            </a:r>
            <a:r>
              <a:rPr sz="1100" b="1" spc="-40" dirty="0">
                <a:latin typeface="Calibri"/>
                <a:cs typeface="Calibri"/>
              </a:rPr>
              <a:t> </a:t>
            </a:r>
            <a:r>
              <a:rPr sz="1100" b="1" spc="-25" dirty="0">
                <a:latin typeface="Calibri"/>
                <a:cs typeface="Calibri"/>
              </a:rPr>
              <a:t>17.52</a:t>
            </a:r>
            <a:r>
              <a:rPr sz="1100" b="1" spc="-40" dirty="0">
                <a:latin typeface="Calibri"/>
                <a:cs typeface="Calibri"/>
              </a:rPr>
              <a:t> </a:t>
            </a:r>
            <a:r>
              <a:rPr sz="1100" b="1" dirty="0">
                <a:latin typeface="Calibri"/>
                <a:cs typeface="Calibri"/>
              </a:rPr>
              <a:t>m</a:t>
            </a:r>
            <a:r>
              <a:rPr sz="1100" b="1" spc="-70" dirty="0">
                <a:latin typeface="Calibri"/>
                <a:cs typeface="Calibri"/>
              </a:rPr>
              <a:t> </a:t>
            </a:r>
            <a:r>
              <a:rPr sz="1100" b="1" dirty="0">
                <a:latin typeface="Calibri"/>
                <a:cs typeface="Calibri"/>
              </a:rPr>
              <a:t>–</a:t>
            </a:r>
            <a:r>
              <a:rPr sz="1100" b="1" spc="-40" dirty="0">
                <a:latin typeface="Calibri"/>
                <a:cs typeface="Calibri"/>
              </a:rPr>
              <a:t> </a:t>
            </a:r>
            <a:r>
              <a:rPr sz="1100" b="1" spc="-20" dirty="0">
                <a:latin typeface="Calibri"/>
                <a:cs typeface="Calibri"/>
              </a:rPr>
              <a:t>Ang.</a:t>
            </a:r>
            <a:r>
              <a:rPr sz="1100" b="1" spc="-35" dirty="0">
                <a:latin typeface="Calibri"/>
                <a:cs typeface="Calibri"/>
              </a:rPr>
              <a:t> </a:t>
            </a:r>
            <a:r>
              <a:rPr sz="1100" b="1" spc="-25" dirty="0">
                <a:latin typeface="Calibri"/>
                <a:cs typeface="Calibri"/>
              </a:rPr>
              <a:t>Wind</a:t>
            </a:r>
            <a:r>
              <a:rPr sz="1100" b="1" spc="-40" dirty="0">
                <a:latin typeface="Calibri"/>
                <a:cs typeface="Calibri"/>
              </a:rPr>
              <a:t> </a:t>
            </a:r>
            <a:r>
              <a:rPr sz="1100" b="1" dirty="0">
                <a:latin typeface="Calibri"/>
                <a:cs typeface="Calibri"/>
              </a:rPr>
              <a:t>=</a:t>
            </a:r>
            <a:r>
              <a:rPr sz="1100" b="1" spc="-40" dirty="0">
                <a:latin typeface="Calibri"/>
                <a:cs typeface="Calibri"/>
              </a:rPr>
              <a:t> </a:t>
            </a:r>
            <a:r>
              <a:rPr sz="1100" b="1" spc="-10" dirty="0">
                <a:latin typeface="Calibri"/>
                <a:cs typeface="Calibri"/>
              </a:rPr>
              <a:t>49.24°</a:t>
            </a:r>
            <a:endParaRPr sz="1100" dirty="0">
              <a:latin typeface="Calibri"/>
              <a:cs typeface="Calibri"/>
            </a:endParaRPr>
          </a:p>
          <a:p>
            <a:pPr marL="858519">
              <a:lnSpc>
                <a:spcPts val="1630"/>
              </a:lnSpc>
            </a:pPr>
            <a:r>
              <a:rPr sz="1100" b="1" spc="-85" dirty="0">
                <a:latin typeface="Calibri"/>
                <a:cs typeface="Calibri"/>
              </a:rPr>
              <a:t>V.</a:t>
            </a:r>
            <a:r>
              <a:rPr sz="1100" b="1" spc="-30" dirty="0">
                <a:latin typeface="Calibri"/>
                <a:cs typeface="Calibri"/>
              </a:rPr>
              <a:t> </a:t>
            </a:r>
            <a:r>
              <a:rPr sz="1100" b="1" spc="-25" dirty="0">
                <a:latin typeface="Calibri"/>
                <a:cs typeface="Calibri"/>
              </a:rPr>
              <a:t>Wind</a:t>
            </a:r>
            <a:r>
              <a:rPr sz="1100" b="1" spc="-35" dirty="0">
                <a:latin typeface="Calibri"/>
                <a:cs typeface="Calibri"/>
              </a:rPr>
              <a:t> </a:t>
            </a:r>
            <a:r>
              <a:rPr sz="1100" b="1" dirty="0">
                <a:latin typeface="Calibri"/>
                <a:cs typeface="Calibri"/>
              </a:rPr>
              <a:t>=</a:t>
            </a:r>
            <a:r>
              <a:rPr sz="1100" b="1" spc="-30" dirty="0">
                <a:latin typeface="Calibri"/>
                <a:cs typeface="Calibri"/>
              </a:rPr>
              <a:t> </a:t>
            </a:r>
            <a:r>
              <a:rPr sz="1100" b="1" spc="-20" dirty="0">
                <a:latin typeface="Calibri"/>
                <a:cs typeface="Calibri"/>
              </a:rPr>
              <a:t>3.85</a:t>
            </a:r>
            <a:r>
              <a:rPr sz="1100" b="1" spc="-35" dirty="0">
                <a:latin typeface="Calibri"/>
                <a:cs typeface="Calibri"/>
              </a:rPr>
              <a:t> </a:t>
            </a:r>
            <a:r>
              <a:rPr sz="1100" b="1" spc="-40" dirty="0">
                <a:latin typeface="Calibri"/>
                <a:cs typeface="Calibri"/>
              </a:rPr>
              <a:t>ms-</a:t>
            </a:r>
            <a:r>
              <a:rPr sz="1100" b="1" spc="-50" dirty="0">
                <a:latin typeface="Calibri"/>
                <a:cs typeface="Calibri"/>
              </a:rPr>
              <a:t>1</a:t>
            </a:r>
            <a:endParaRPr sz="1100" dirty="0">
              <a:latin typeface="Calibri"/>
              <a:cs typeface="Calibri"/>
            </a:endParaRPr>
          </a:p>
          <a:p>
            <a:pPr marL="1129665">
              <a:lnSpc>
                <a:spcPct val="100000"/>
              </a:lnSpc>
              <a:spcBef>
                <a:spcPts val="25"/>
              </a:spcBef>
            </a:pPr>
            <a:r>
              <a:rPr sz="1100" b="1" spc="-10" dirty="0">
                <a:latin typeface="Calibri"/>
                <a:cs typeface="Calibri"/>
              </a:rPr>
              <a:t>R2</a:t>
            </a:r>
            <a:r>
              <a:rPr sz="1100" b="1" spc="-60" dirty="0">
                <a:latin typeface="Calibri"/>
                <a:cs typeface="Calibri"/>
              </a:rPr>
              <a:t> </a:t>
            </a:r>
            <a:r>
              <a:rPr sz="1100" b="1" dirty="0">
                <a:latin typeface="Calibri"/>
                <a:cs typeface="Calibri"/>
              </a:rPr>
              <a:t>=</a:t>
            </a:r>
            <a:r>
              <a:rPr sz="1100" b="1" spc="-50" dirty="0">
                <a:latin typeface="Calibri"/>
                <a:cs typeface="Calibri"/>
              </a:rPr>
              <a:t> </a:t>
            </a:r>
            <a:r>
              <a:rPr sz="1100" b="1" spc="-10" dirty="0">
                <a:latin typeface="Calibri"/>
                <a:cs typeface="Calibri"/>
              </a:rPr>
              <a:t>43%</a:t>
            </a:r>
            <a:endParaRPr sz="1100" dirty="0">
              <a:latin typeface="Calibri"/>
              <a:cs typeface="Calibri"/>
            </a:endParaRPr>
          </a:p>
        </p:txBody>
      </p:sp>
      <p:pic>
        <p:nvPicPr>
          <p:cNvPr id="34" name="object 10">
            <a:extLst>
              <a:ext uri="{FF2B5EF4-FFF2-40B4-BE49-F238E27FC236}">
                <a16:creationId xmlns:a16="http://schemas.microsoft.com/office/drawing/2014/main" id="{3603075F-01ED-298A-734E-DB0781DCA012}"/>
              </a:ext>
            </a:extLst>
          </p:cNvPr>
          <p:cNvPicPr/>
          <p:nvPr/>
        </p:nvPicPr>
        <p:blipFill>
          <a:blip r:embed="rId2" cstate="print"/>
          <a:stretch>
            <a:fillRect/>
          </a:stretch>
        </p:blipFill>
        <p:spPr>
          <a:xfrm>
            <a:off x="1188174" y="3076356"/>
            <a:ext cx="2796824" cy="2114290"/>
          </a:xfrm>
          <a:prstGeom prst="rect">
            <a:avLst/>
          </a:prstGeom>
        </p:spPr>
      </p:pic>
      <p:pic>
        <p:nvPicPr>
          <p:cNvPr id="35" name="object 11">
            <a:extLst>
              <a:ext uri="{FF2B5EF4-FFF2-40B4-BE49-F238E27FC236}">
                <a16:creationId xmlns:a16="http://schemas.microsoft.com/office/drawing/2014/main" id="{D0C2E791-8FD1-E2BA-CB2C-05824B7F22BF}"/>
              </a:ext>
            </a:extLst>
          </p:cNvPr>
          <p:cNvPicPr/>
          <p:nvPr/>
        </p:nvPicPr>
        <p:blipFill>
          <a:blip r:embed="rId3" cstate="print"/>
          <a:stretch>
            <a:fillRect/>
          </a:stretch>
        </p:blipFill>
        <p:spPr>
          <a:xfrm>
            <a:off x="4693702" y="3073588"/>
            <a:ext cx="2796823" cy="2117058"/>
          </a:xfrm>
          <a:prstGeom prst="rect">
            <a:avLst/>
          </a:prstGeom>
        </p:spPr>
      </p:pic>
      <p:pic>
        <p:nvPicPr>
          <p:cNvPr id="36" name="object 12">
            <a:extLst>
              <a:ext uri="{FF2B5EF4-FFF2-40B4-BE49-F238E27FC236}">
                <a16:creationId xmlns:a16="http://schemas.microsoft.com/office/drawing/2014/main" id="{0864CBE7-0EF7-3226-E9C1-03450119777B}"/>
              </a:ext>
            </a:extLst>
          </p:cNvPr>
          <p:cNvPicPr/>
          <p:nvPr/>
        </p:nvPicPr>
        <p:blipFill>
          <a:blip r:embed="rId4" cstate="print"/>
          <a:stretch>
            <a:fillRect/>
          </a:stretch>
        </p:blipFill>
        <p:spPr>
          <a:xfrm>
            <a:off x="7941447" y="3167173"/>
            <a:ext cx="2651209" cy="2023473"/>
          </a:xfrm>
          <a:prstGeom prst="rect">
            <a:avLst/>
          </a:prstGeom>
        </p:spPr>
      </p:pic>
      <p:sp>
        <p:nvSpPr>
          <p:cNvPr id="40" name="CasellaDiTesto 39">
            <a:extLst>
              <a:ext uri="{FF2B5EF4-FFF2-40B4-BE49-F238E27FC236}">
                <a16:creationId xmlns:a16="http://schemas.microsoft.com/office/drawing/2014/main" id="{BF68B349-9D1D-5F46-7720-7234844B165B}"/>
              </a:ext>
            </a:extLst>
          </p:cNvPr>
          <p:cNvSpPr txBox="1"/>
          <p:nvPr/>
        </p:nvSpPr>
        <p:spPr>
          <a:xfrm>
            <a:off x="1303778" y="5656550"/>
            <a:ext cx="2688990" cy="215444"/>
          </a:xfrm>
          <a:prstGeom prst="rect">
            <a:avLst/>
          </a:prstGeom>
          <a:noFill/>
        </p:spPr>
        <p:txBody>
          <a:bodyPr wrap="square">
            <a:spAutoFit/>
          </a:bodyPr>
          <a:lstStyle/>
          <a:p>
            <a:pPr algn="ctr"/>
            <a:r>
              <a:rPr lang="it-IT" sz="800" b="0" i="0" u="sng" dirty="0">
                <a:solidFill>
                  <a:srgbClr val="404041"/>
                </a:solidFill>
                <a:effectLst/>
                <a:latin typeface="Arial" panose="020B0604020202020204" pitchFamily="34" charset="0"/>
                <a:cs typeface="Arial" panose="020B0604020202020204" pitchFamily="34" charset="0"/>
                <a:hlinkClick r:id="rId5"/>
              </a:rPr>
              <a:t>https://doi.org/10.1117/12.2685858</a:t>
            </a:r>
            <a:r>
              <a:rPr lang="it-IT" sz="800" b="0" i="0" u="sng" dirty="0">
                <a:solidFill>
                  <a:srgbClr val="404041"/>
                </a:solidFill>
                <a:effectLst/>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graphicFrame>
        <p:nvGraphicFramePr>
          <p:cNvPr id="41" name="object 7">
            <a:extLst>
              <a:ext uri="{FF2B5EF4-FFF2-40B4-BE49-F238E27FC236}">
                <a16:creationId xmlns:a16="http://schemas.microsoft.com/office/drawing/2014/main" id="{9C32FE71-B565-01C2-7A71-036C8E98C2D1}"/>
              </a:ext>
            </a:extLst>
          </p:cNvPr>
          <p:cNvGraphicFramePr>
            <a:graphicFrameLocks noGrp="1"/>
          </p:cNvGraphicFramePr>
          <p:nvPr>
            <p:extLst>
              <p:ext uri="{D42A27DB-BD31-4B8C-83A1-F6EECF244321}">
                <p14:modId xmlns:p14="http://schemas.microsoft.com/office/powerpoint/2010/main" val="1005185107"/>
              </p:ext>
            </p:extLst>
          </p:nvPr>
        </p:nvGraphicFramePr>
        <p:xfrm>
          <a:off x="4126803" y="5285241"/>
          <a:ext cx="7863140" cy="1292688"/>
        </p:xfrm>
        <a:graphic>
          <a:graphicData uri="http://schemas.openxmlformats.org/drawingml/2006/table">
            <a:tbl>
              <a:tblPr firstRow="1" bandRow="1">
                <a:tableStyleId>{2D5ABB26-0587-4C30-8999-92F81FD0307C}</a:tableStyleId>
              </a:tblPr>
              <a:tblGrid>
                <a:gridCol w="1024048">
                  <a:extLst>
                    <a:ext uri="{9D8B030D-6E8A-4147-A177-3AD203B41FA5}">
                      <a16:colId xmlns:a16="http://schemas.microsoft.com/office/drawing/2014/main" val="20000"/>
                    </a:ext>
                  </a:extLst>
                </a:gridCol>
                <a:gridCol w="1840977">
                  <a:extLst>
                    <a:ext uri="{9D8B030D-6E8A-4147-A177-3AD203B41FA5}">
                      <a16:colId xmlns:a16="http://schemas.microsoft.com/office/drawing/2014/main" val="20001"/>
                    </a:ext>
                  </a:extLst>
                </a:gridCol>
                <a:gridCol w="1887187">
                  <a:extLst>
                    <a:ext uri="{9D8B030D-6E8A-4147-A177-3AD203B41FA5}">
                      <a16:colId xmlns:a16="http://schemas.microsoft.com/office/drawing/2014/main" val="20002"/>
                    </a:ext>
                  </a:extLst>
                </a:gridCol>
                <a:gridCol w="984176">
                  <a:extLst>
                    <a:ext uri="{9D8B030D-6E8A-4147-A177-3AD203B41FA5}">
                      <a16:colId xmlns:a16="http://schemas.microsoft.com/office/drawing/2014/main" val="20003"/>
                    </a:ext>
                  </a:extLst>
                </a:gridCol>
                <a:gridCol w="2126752">
                  <a:extLst>
                    <a:ext uri="{9D8B030D-6E8A-4147-A177-3AD203B41FA5}">
                      <a16:colId xmlns:a16="http://schemas.microsoft.com/office/drawing/2014/main" val="20004"/>
                    </a:ext>
                  </a:extLst>
                </a:gridCol>
              </a:tblGrid>
              <a:tr h="256637">
                <a:tc>
                  <a:txBody>
                    <a:bodyPr/>
                    <a:lstStyle/>
                    <a:p>
                      <a:pPr marL="162560" marR="151765" indent="8255" algn="ctr">
                        <a:lnSpc>
                          <a:spcPct val="95000"/>
                        </a:lnSpc>
                        <a:spcBef>
                          <a:spcPts val="315"/>
                        </a:spcBef>
                      </a:pPr>
                      <a:r>
                        <a:rPr lang="it-IT" sz="1100" b="1" kern="1200" spc="-20" dirty="0">
                          <a:solidFill>
                            <a:srgbClr val="FFFFFF"/>
                          </a:solidFill>
                          <a:latin typeface="Arial" panose="020B0604020202020204" pitchFamily="34" charset="0"/>
                          <a:ea typeface="+mn-ea"/>
                          <a:cs typeface="Arial" panose="020B0604020202020204" pitchFamily="34" charset="0"/>
                        </a:rPr>
                        <a:t>Gride quote </a:t>
                      </a:r>
                      <a:r>
                        <a:rPr sz="1100" b="1" kern="1200" spc="-20" dirty="0">
                          <a:solidFill>
                            <a:srgbClr val="FFFFFF"/>
                          </a:solidFill>
                          <a:latin typeface="Arial" panose="020B0604020202020204" pitchFamily="34" charset="0"/>
                          <a:ea typeface="+mn-ea"/>
                          <a:cs typeface="Arial" panose="020B0604020202020204" pitchFamily="34" charset="0"/>
                        </a:rPr>
                        <a:t>[m]</a:t>
                      </a: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0AD47"/>
                    </a:solidFill>
                  </a:tcPr>
                </a:tc>
                <a:tc>
                  <a:txBody>
                    <a:bodyPr/>
                    <a:lstStyle/>
                    <a:p>
                      <a:pPr marL="518159" marR="233045" indent="-273685" algn="ctr">
                        <a:lnSpc>
                          <a:spcPct val="95000"/>
                        </a:lnSpc>
                        <a:spcBef>
                          <a:spcPts val="315"/>
                        </a:spcBef>
                      </a:pPr>
                      <a:r>
                        <a:rPr sz="1100" b="1" kern="1200" spc="-20" dirty="0">
                          <a:solidFill>
                            <a:srgbClr val="FFFFFF"/>
                          </a:solidFill>
                          <a:latin typeface="Arial" panose="020B0604020202020204" pitchFamily="34" charset="0"/>
                          <a:ea typeface="+mn-ea"/>
                          <a:cs typeface="Arial" panose="020B0604020202020204" pitchFamily="34" charset="0"/>
                        </a:rPr>
                        <a:t>Average MSE (Std) </a:t>
                      </a:r>
                      <a:endParaRPr lang="it-IT" sz="1100" b="1" kern="1200" spc="-20" dirty="0">
                        <a:solidFill>
                          <a:srgbClr val="FFFFFF"/>
                        </a:solidFill>
                        <a:latin typeface="Arial" panose="020B0604020202020204" pitchFamily="34" charset="0"/>
                        <a:ea typeface="+mn-ea"/>
                        <a:cs typeface="Arial" panose="020B0604020202020204" pitchFamily="34" charset="0"/>
                      </a:endParaRPr>
                    </a:p>
                    <a:p>
                      <a:pPr marL="518159" marR="233045" indent="-273685" algn="ctr">
                        <a:lnSpc>
                          <a:spcPct val="95000"/>
                        </a:lnSpc>
                        <a:spcBef>
                          <a:spcPts val="315"/>
                        </a:spcBef>
                      </a:pPr>
                      <a:r>
                        <a:rPr sz="1100" b="1" kern="1200" spc="-20" dirty="0">
                          <a:solidFill>
                            <a:srgbClr val="FFFFFF"/>
                          </a:solidFill>
                          <a:latin typeface="Arial" panose="020B0604020202020204" pitchFamily="34" charset="0"/>
                          <a:ea typeface="+mn-ea"/>
                          <a:cs typeface="Arial" panose="020B0604020202020204" pitchFamily="34" charset="0"/>
                        </a:rPr>
                        <a:t>[</a:t>
                      </a:r>
                      <a:r>
                        <a:rPr sz="1100" b="1" kern="1200" spc="-20" dirty="0" err="1">
                          <a:solidFill>
                            <a:srgbClr val="FFFFFF"/>
                          </a:solidFill>
                          <a:latin typeface="Arial" panose="020B0604020202020204" pitchFamily="34" charset="0"/>
                          <a:ea typeface="+mn-ea"/>
                          <a:cs typeface="Arial" panose="020B0604020202020204" pitchFamily="34" charset="0"/>
                        </a:rPr>
                        <a:t>a.u</a:t>
                      </a:r>
                      <a:r>
                        <a:rPr sz="1100" b="1" kern="1200" spc="-20" dirty="0">
                          <a:solidFill>
                            <a:srgbClr val="FFFFFF"/>
                          </a:solidFill>
                          <a:latin typeface="Arial" panose="020B0604020202020204" pitchFamily="34" charset="0"/>
                          <a:ea typeface="+mn-ea"/>
                          <a:cs typeface="Arial" panose="020B0604020202020204" pitchFamily="34" charset="0"/>
                        </a:rPr>
                        <a:t>.]</a:t>
                      </a: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0AD47"/>
                    </a:solidFill>
                  </a:tcPr>
                </a:tc>
                <a:tc>
                  <a:txBody>
                    <a:bodyPr/>
                    <a:lstStyle/>
                    <a:p>
                      <a:pPr marL="9525" marR="144145" indent="-9525" algn="ctr">
                        <a:lnSpc>
                          <a:spcPct val="100000"/>
                        </a:lnSpc>
                        <a:spcBef>
                          <a:spcPts val="0"/>
                        </a:spcBef>
                        <a:tabLst/>
                      </a:pPr>
                      <a:r>
                        <a:rPr sz="1100" b="1" kern="1200" spc="-20" dirty="0">
                          <a:solidFill>
                            <a:srgbClr val="FFFFFF"/>
                          </a:solidFill>
                          <a:latin typeface="Arial" panose="020B0604020202020204" pitchFamily="34" charset="0"/>
                          <a:ea typeface="+mn-ea"/>
                          <a:cs typeface="Arial" panose="020B0604020202020204" pitchFamily="34" charset="0"/>
                        </a:rPr>
                        <a:t>Average R</a:t>
                      </a:r>
                      <a:r>
                        <a:rPr sz="1100" b="1" kern="1200" spc="-20" baseline="30000" dirty="0">
                          <a:solidFill>
                            <a:srgbClr val="FFFFFF"/>
                          </a:solidFill>
                          <a:latin typeface="Arial" panose="020B0604020202020204" pitchFamily="34" charset="0"/>
                          <a:ea typeface="+mn-ea"/>
                          <a:cs typeface="Arial" panose="020B0604020202020204" pitchFamily="34" charset="0"/>
                        </a:rPr>
                        <a:t>2</a:t>
                      </a:r>
                      <a:r>
                        <a:rPr sz="1100" b="1" kern="1200" spc="-20" dirty="0">
                          <a:solidFill>
                            <a:srgbClr val="FFFFFF"/>
                          </a:solidFill>
                          <a:latin typeface="Arial" panose="020B0604020202020204" pitchFamily="34" charset="0"/>
                          <a:ea typeface="+mn-ea"/>
                          <a:cs typeface="Arial" panose="020B0604020202020204" pitchFamily="34" charset="0"/>
                        </a:rPr>
                        <a:t> </a:t>
                      </a:r>
                      <a:endParaRPr lang="it-IT" sz="1100" b="1" kern="1200" spc="-20" dirty="0">
                        <a:solidFill>
                          <a:srgbClr val="FFFFFF"/>
                        </a:solidFill>
                        <a:latin typeface="Arial" panose="020B0604020202020204" pitchFamily="34" charset="0"/>
                        <a:ea typeface="+mn-ea"/>
                        <a:cs typeface="Arial" panose="020B0604020202020204" pitchFamily="34" charset="0"/>
                      </a:endParaRPr>
                    </a:p>
                    <a:p>
                      <a:pPr marL="607060" marR="144145" indent="-454025" algn="ctr">
                        <a:lnSpc>
                          <a:spcPct val="100000"/>
                        </a:lnSpc>
                        <a:spcBef>
                          <a:spcPts val="0"/>
                        </a:spcBef>
                      </a:pPr>
                      <a:r>
                        <a:rPr sz="1100" b="1" kern="1200" spc="-20" dirty="0">
                          <a:solidFill>
                            <a:srgbClr val="FFFFFF"/>
                          </a:solidFill>
                          <a:latin typeface="Arial" panose="020B0604020202020204" pitchFamily="34" charset="0"/>
                          <a:ea typeface="+mn-ea"/>
                          <a:cs typeface="Arial" panose="020B0604020202020204" pitchFamily="34" charset="0"/>
                        </a:rPr>
                        <a:t>(Std) [%]</a:t>
                      </a:r>
                    </a:p>
                  </a:txBody>
                  <a:tcPr marL="0" marR="0" marT="1504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0AD47"/>
                    </a:solidFill>
                  </a:tcPr>
                </a:tc>
                <a:tc>
                  <a:txBody>
                    <a:bodyPr/>
                    <a:lstStyle/>
                    <a:p>
                      <a:pPr marL="128905" marR="119380" indent="635" algn="ctr">
                        <a:lnSpc>
                          <a:spcPct val="95000"/>
                        </a:lnSpc>
                        <a:spcBef>
                          <a:spcPts val="315"/>
                        </a:spcBef>
                      </a:pPr>
                      <a:r>
                        <a:rPr sz="1100" b="1" kern="1200" spc="-20" dirty="0">
                          <a:solidFill>
                            <a:srgbClr val="FFFFFF"/>
                          </a:solidFill>
                          <a:latin typeface="Arial" panose="020B0604020202020204" pitchFamily="34" charset="0"/>
                          <a:ea typeface="+mn-ea"/>
                          <a:cs typeface="Arial" panose="020B0604020202020204" pitchFamily="34" charset="0"/>
                        </a:rPr>
                        <a:t>Training Time [hh:mm:ss]</a:t>
                      </a: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0AD47"/>
                    </a:solidFill>
                  </a:tcPr>
                </a:tc>
                <a:tc>
                  <a:txBody>
                    <a:bodyPr/>
                    <a:lstStyle/>
                    <a:p>
                      <a:pPr marL="495300" marR="93980" indent="-389890" algn="ctr">
                        <a:lnSpc>
                          <a:spcPts val="1580"/>
                        </a:lnSpc>
                        <a:spcBef>
                          <a:spcPts val="1185"/>
                        </a:spcBef>
                      </a:pPr>
                      <a:r>
                        <a:rPr sz="1100" b="1" kern="1200" spc="-20" dirty="0">
                          <a:solidFill>
                            <a:srgbClr val="FFFFFF"/>
                          </a:solidFill>
                          <a:latin typeface="Arial" panose="020B0604020202020204" pitchFamily="34" charset="0"/>
                          <a:ea typeface="+mn-ea"/>
                          <a:cs typeface="Arial" panose="020B0604020202020204" pitchFamily="34" charset="0"/>
                        </a:rPr>
                        <a:t>Prediction Time [sec]</a:t>
                      </a:r>
                    </a:p>
                  </a:txBody>
                  <a:tcPr marL="0" marR="0" marT="1504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0AD47"/>
                    </a:solidFill>
                  </a:tcPr>
                </a:tc>
                <a:extLst>
                  <a:ext uri="{0D108BD9-81ED-4DB2-BD59-A6C34878D82A}">
                    <a16:rowId xmlns:a16="http://schemas.microsoft.com/office/drawing/2014/main" val="10000"/>
                  </a:ext>
                </a:extLst>
              </a:tr>
              <a:tr h="258303">
                <a:tc>
                  <a:txBody>
                    <a:bodyPr/>
                    <a:lstStyle/>
                    <a:p>
                      <a:pPr marL="2540" algn="ctr">
                        <a:lnSpc>
                          <a:spcPct val="100000"/>
                        </a:lnSpc>
                        <a:spcBef>
                          <a:spcPts val="229"/>
                        </a:spcBef>
                      </a:pPr>
                      <a:r>
                        <a:rPr sz="1100" spc="-50" dirty="0">
                          <a:latin typeface="Arial" panose="020B0604020202020204" pitchFamily="34" charset="0"/>
                          <a:cs typeface="Arial" panose="020B0604020202020204" pitchFamily="34" charset="0"/>
                        </a:rPr>
                        <a:t>2</a:t>
                      </a:r>
                      <a:endParaRPr sz="1100">
                        <a:latin typeface="Arial" panose="020B0604020202020204" pitchFamily="34" charset="0"/>
                        <a:cs typeface="Arial" panose="020B0604020202020204" pitchFamily="34" charset="0"/>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29"/>
                        </a:spcBef>
                      </a:pPr>
                      <a:r>
                        <a:rPr sz="1100" spc="-25" dirty="0">
                          <a:latin typeface="Arial" panose="020B0604020202020204" pitchFamily="34" charset="0"/>
                          <a:cs typeface="Arial" panose="020B0604020202020204" pitchFamily="34" charset="0"/>
                        </a:rPr>
                        <a:t>0.0712</a:t>
                      </a:r>
                      <a:r>
                        <a:rPr sz="1100" spc="-35" dirty="0">
                          <a:latin typeface="Arial" panose="020B0604020202020204" pitchFamily="34" charset="0"/>
                          <a:cs typeface="Arial" panose="020B0604020202020204" pitchFamily="34" charset="0"/>
                        </a:rPr>
                        <a:t> </a:t>
                      </a:r>
                      <a:r>
                        <a:rPr sz="1100" spc="-10" dirty="0">
                          <a:latin typeface="Arial" panose="020B0604020202020204" pitchFamily="34" charset="0"/>
                          <a:cs typeface="Arial" panose="020B0604020202020204" pitchFamily="34" charset="0"/>
                        </a:rPr>
                        <a:t>(0.0499)</a:t>
                      </a:r>
                      <a:endParaRPr sz="1100" dirty="0">
                        <a:latin typeface="Arial" panose="020B0604020202020204" pitchFamily="34" charset="0"/>
                        <a:cs typeface="Arial" panose="020B0604020202020204" pitchFamily="34" charset="0"/>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29"/>
                        </a:spcBef>
                      </a:pPr>
                      <a:r>
                        <a:rPr sz="1100" spc="-30" dirty="0">
                          <a:latin typeface="Arial" panose="020B0604020202020204" pitchFamily="34" charset="0"/>
                          <a:cs typeface="Arial" panose="020B0604020202020204" pitchFamily="34" charset="0"/>
                        </a:rPr>
                        <a:t>94.609% </a:t>
                      </a:r>
                      <a:r>
                        <a:rPr sz="1100" spc="-10" dirty="0">
                          <a:latin typeface="Arial" panose="020B0604020202020204" pitchFamily="34" charset="0"/>
                          <a:cs typeface="Arial" panose="020B0604020202020204" pitchFamily="34" charset="0"/>
                        </a:rPr>
                        <a:t>(3.838%)</a:t>
                      </a:r>
                      <a:endParaRPr sz="1100">
                        <a:latin typeface="Arial" panose="020B0604020202020204" pitchFamily="34" charset="0"/>
                        <a:cs typeface="Arial" panose="020B0604020202020204" pitchFamily="34" charset="0"/>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rowSpan="3">
                  <a:txBody>
                    <a:bodyPr/>
                    <a:lstStyle/>
                    <a:p>
                      <a:pPr marL="50800" indent="0" algn="ctr">
                        <a:lnSpc>
                          <a:spcPct val="100000"/>
                        </a:lnSpc>
                        <a:tabLst/>
                      </a:pPr>
                      <a:r>
                        <a:rPr sz="1100" spc="-10" dirty="0">
                          <a:latin typeface="Arial" panose="020B0604020202020204" pitchFamily="34" charset="0"/>
                          <a:cs typeface="Arial" panose="020B0604020202020204" pitchFamily="34" charset="0"/>
                        </a:rPr>
                        <a:t>01:52:18</a:t>
                      </a:r>
                      <a:endParaRPr sz="1100" dirty="0">
                        <a:latin typeface="Arial" panose="020B0604020202020204" pitchFamily="34" charset="0"/>
                        <a:cs typeface="Arial" panose="020B0604020202020204" pitchFamily="34" charset="0"/>
                      </a:endParaRPr>
                    </a:p>
                  </a:txBody>
                  <a:tcPr marL="0" marR="0" marT="1085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rowSpan="3">
                  <a:txBody>
                    <a:bodyPr/>
                    <a:lstStyle/>
                    <a:p>
                      <a:pPr marL="9525" indent="0" algn="ctr">
                        <a:lnSpc>
                          <a:spcPct val="100000"/>
                        </a:lnSpc>
                        <a:tabLst/>
                      </a:pPr>
                      <a:r>
                        <a:rPr sz="1100" kern="1200" spc="-10" dirty="0">
                          <a:solidFill>
                            <a:schemeClr val="tx1"/>
                          </a:solidFill>
                          <a:latin typeface="Arial" panose="020B0604020202020204" pitchFamily="34" charset="0"/>
                          <a:ea typeface="+mn-ea"/>
                          <a:cs typeface="Arial" panose="020B0604020202020204" pitchFamily="34" charset="0"/>
                        </a:rPr>
                        <a:t>0.00978</a:t>
                      </a:r>
                      <a:endParaRPr lang="it-IT" sz="1100" kern="1200" spc="-10" dirty="0">
                        <a:solidFill>
                          <a:schemeClr val="tx1"/>
                        </a:solidFill>
                        <a:latin typeface="Arial" panose="020B0604020202020204" pitchFamily="34" charset="0"/>
                        <a:ea typeface="+mn-ea"/>
                        <a:cs typeface="Arial" panose="020B0604020202020204" pitchFamily="34" charset="0"/>
                      </a:endParaRPr>
                    </a:p>
                    <a:p>
                      <a:pPr marL="9525" indent="0" algn="ctr">
                        <a:lnSpc>
                          <a:spcPct val="100000"/>
                        </a:lnSpc>
                        <a:tabLst/>
                      </a:pPr>
                      <a:r>
                        <a:rPr lang="it-IT" sz="700" dirty="0">
                          <a:latin typeface="Arial" panose="020B0604020202020204" pitchFamily="34" charset="0"/>
                          <a:cs typeface="Arial" panose="020B0604020202020204" pitchFamily="34" charset="0"/>
                        </a:rPr>
                        <a:t>“</a:t>
                      </a:r>
                      <a:r>
                        <a:rPr lang="it-IT" sz="700" dirty="0" err="1">
                          <a:latin typeface="Arial" panose="020B0604020202020204" pitchFamily="34" charset="0"/>
                          <a:cs typeface="Arial" panose="020B0604020202020204" pitchFamily="34" charset="0"/>
                        </a:rPr>
                        <a:t>Prediction</a:t>
                      </a:r>
                      <a:r>
                        <a:rPr lang="it-IT" sz="700" dirty="0">
                          <a:latin typeface="Arial" panose="020B0604020202020204" pitchFamily="34" charset="0"/>
                          <a:cs typeface="Arial" panose="020B0604020202020204" pitchFamily="34" charset="0"/>
                        </a:rPr>
                        <a:t> time on a standard laptop and </a:t>
                      </a:r>
                      <a:r>
                        <a:rPr lang="it-IT" sz="700" dirty="0" err="1">
                          <a:latin typeface="Arial" panose="020B0604020202020204" pitchFamily="34" charset="0"/>
                          <a:cs typeface="Arial" panose="020B0604020202020204" pitchFamily="34" charset="0"/>
                        </a:rPr>
                        <a:t>not</a:t>
                      </a:r>
                      <a:r>
                        <a:rPr lang="it-IT" sz="700" dirty="0">
                          <a:latin typeface="Arial" panose="020B0604020202020204" pitchFamily="34" charset="0"/>
                          <a:cs typeface="Arial" panose="020B0604020202020204" pitchFamily="34" charset="0"/>
                        </a:rPr>
                        <a:t> on real-time hardware (e.g., FPGA, etc.). In that case, </a:t>
                      </a:r>
                      <a:r>
                        <a:rPr lang="it-IT" sz="700" dirty="0" err="1">
                          <a:latin typeface="Arial" panose="020B0604020202020204" pitchFamily="34" charset="0"/>
                          <a:cs typeface="Arial" panose="020B0604020202020204" pitchFamily="34" charset="0"/>
                        </a:rPr>
                        <a:t>we</a:t>
                      </a:r>
                      <a:r>
                        <a:rPr lang="it-IT" sz="700" dirty="0">
                          <a:latin typeface="Arial" panose="020B0604020202020204" pitchFamily="34" charset="0"/>
                          <a:cs typeface="Arial" panose="020B0604020202020204" pitchFamily="34" charset="0"/>
                        </a:rPr>
                        <a:t> can </a:t>
                      </a:r>
                      <a:r>
                        <a:rPr lang="it-IT" sz="700" dirty="0" err="1">
                          <a:latin typeface="Arial" panose="020B0604020202020204" pitchFamily="34" charset="0"/>
                          <a:cs typeface="Arial" panose="020B0604020202020204" pitchFamily="34" charset="0"/>
                        </a:rPr>
                        <a:t>even</a:t>
                      </a:r>
                      <a:r>
                        <a:rPr lang="it-IT" sz="700" dirty="0">
                          <a:latin typeface="Arial" panose="020B0604020202020204" pitchFamily="34" charset="0"/>
                          <a:cs typeface="Arial" panose="020B0604020202020204" pitchFamily="34" charset="0"/>
                        </a:rPr>
                        <a:t> go </a:t>
                      </a:r>
                      <a:r>
                        <a:rPr lang="it-IT" sz="700" dirty="0" err="1">
                          <a:latin typeface="Arial" panose="020B0604020202020204" pitchFamily="34" charset="0"/>
                          <a:cs typeface="Arial" panose="020B0604020202020204" pitchFamily="34" charset="0"/>
                        </a:rPr>
                        <a:t>below</a:t>
                      </a:r>
                      <a:r>
                        <a:rPr lang="it-IT" sz="700" dirty="0">
                          <a:latin typeface="Arial" panose="020B0604020202020204" pitchFamily="34" charset="0"/>
                          <a:cs typeface="Arial" panose="020B0604020202020204" pitchFamily="34" charset="0"/>
                        </a:rPr>
                        <a:t> 1 </a:t>
                      </a:r>
                      <a:r>
                        <a:rPr lang="it-IT" sz="700" dirty="0" err="1">
                          <a:latin typeface="Arial" panose="020B0604020202020204" pitchFamily="34" charset="0"/>
                          <a:cs typeface="Arial" panose="020B0604020202020204" pitchFamily="34" charset="0"/>
                        </a:rPr>
                        <a:t>ms</a:t>
                      </a:r>
                      <a:endParaRPr sz="700" dirty="0">
                        <a:latin typeface="Arial" panose="020B0604020202020204" pitchFamily="34" charset="0"/>
                        <a:cs typeface="Arial" panose="020B0604020202020204" pitchFamily="34" charset="0"/>
                      </a:endParaRPr>
                    </a:p>
                  </a:txBody>
                  <a:tcPr marL="0" marR="0" marT="1085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258303">
                <a:tc>
                  <a:txBody>
                    <a:bodyPr/>
                    <a:lstStyle/>
                    <a:p>
                      <a:pPr algn="ctr">
                        <a:lnSpc>
                          <a:spcPct val="100000"/>
                        </a:lnSpc>
                        <a:spcBef>
                          <a:spcPts val="235"/>
                        </a:spcBef>
                      </a:pPr>
                      <a:r>
                        <a:rPr sz="1100" spc="-25" dirty="0">
                          <a:latin typeface="Arial" panose="020B0604020202020204" pitchFamily="34" charset="0"/>
                          <a:cs typeface="Arial" panose="020B0604020202020204" pitchFamily="34" charset="0"/>
                        </a:rPr>
                        <a:t>20</a:t>
                      </a:r>
                      <a:endParaRPr sz="1100">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35"/>
                        </a:spcBef>
                      </a:pPr>
                      <a:r>
                        <a:rPr sz="1100" spc="-25" dirty="0">
                          <a:latin typeface="Arial" panose="020B0604020202020204" pitchFamily="34" charset="0"/>
                          <a:cs typeface="Arial" panose="020B0604020202020204" pitchFamily="34" charset="0"/>
                        </a:rPr>
                        <a:t>0.0837</a:t>
                      </a:r>
                      <a:r>
                        <a:rPr sz="1100" spc="-35" dirty="0">
                          <a:latin typeface="Arial" panose="020B0604020202020204" pitchFamily="34" charset="0"/>
                          <a:cs typeface="Arial" panose="020B0604020202020204" pitchFamily="34" charset="0"/>
                        </a:rPr>
                        <a:t> </a:t>
                      </a:r>
                      <a:r>
                        <a:rPr sz="1100" spc="-10" dirty="0">
                          <a:latin typeface="Arial" panose="020B0604020202020204" pitchFamily="34" charset="0"/>
                          <a:cs typeface="Arial" panose="020B0604020202020204" pitchFamily="34" charset="0"/>
                        </a:rPr>
                        <a:t>(0.0456)</a:t>
                      </a:r>
                      <a:endParaRPr sz="1100" dirty="0">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235"/>
                        </a:spcBef>
                      </a:pPr>
                      <a:r>
                        <a:rPr sz="1100" spc="-30" dirty="0">
                          <a:latin typeface="Arial" panose="020B0604020202020204" pitchFamily="34" charset="0"/>
                          <a:cs typeface="Arial" panose="020B0604020202020204" pitchFamily="34" charset="0"/>
                        </a:rPr>
                        <a:t>93.816% </a:t>
                      </a:r>
                      <a:r>
                        <a:rPr sz="1100" spc="-10" dirty="0">
                          <a:latin typeface="Arial" panose="020B0604020202020204" pitchFamily="34" charset="0"/>
                          <a:cs typeface="Arial" panose="020B0604020202020204" pitchFamily="34" charset="0"/>
                        </a:rPr>
                        <a:t>(3.973%)</a:t>
                      </a:r>
                      <a:endParaRPr sz="1100" dirty="0">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1085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vMerge="1">
                  <a:txBody>
                    <a:bodyPr/>
                    <a:lstStyle/>
                    <a:p>
                      <a:endParaRPr/>
                    </a:p>
                  </a:txBody>
                  <a:tcPr marL="0" marR="0" marT="1085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2"/>
                  </a:ext>
                </a:extLst>
              </a:tr>
              <a:tr h="258303">
                <a:tc>
                  <a:txBody>
                    <a:bodyPr/>
                    <a:lstStyle/>
                    <a:p>
                      <a:pPr algn="ctr">
                        <a:lnSpc>
                          <a:spcPct val="100000"/>
                        </a:lnSpc>
                        <a:spcBef>
                          <a:spcPts val="235"/>
                        </a:spcBef>
                      </a:pPr>
                      <a:r>
                        <a:rPr sz="1100" spc="-25" dirty="0">
                          <a:latin typeface="Arial" panose="020B0604020202020204" pitchFamily="34" charset="0"/>
                          <a:cs typeface="Arial" panose="020B0604020202020204" pitchFamily="34" charset="0"/>
                        </a:rPr>
                        <a:t>50</a:t>
                      </a:r>
                      <a:endParaRPr sz="1100">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35"/>
                        </a:spcBef>
                      </a:pPr>
                      <a:r>
                        <a:rPr sz="1100" spc="-25" dirty="0">
                          <a:latin typeface="Arial" panose="020B0604020202020204" pitchFamily="34" charset="0"/>
                          <a:cs typeface="Arial" panose="020B0604020202020204" pitchFamily="34" charset="0"/>
                        </a:rPr>
                        <a:t>0.0567</a:t>
                      </a:r>
                      <a:r>
                        <a:rPr sz="1100" spc="-35" dirty="0">
                          <a:latin typeface="Arial" panose="020B0604020202020204" pitchFamily="34" charset="0"/>
                          <a:cs typeface="Arial" panose="020B0604020202020204" pitchFamily="34" charset="0"/>
                        </a:rPr>
                        <a:t> </a:t>
                      </a:r>
                      <a:r>
                        <a:rPr sz="1100" spc="-10" dirty="0">
                          <a:latin typeface="Arial" panose="020B0604020202020204" pitchFamily="34" charset="0"/>
                          <a:cs typeface="Arial" panose="020B0604020202020204" pitchFamily="34" charset="0"/>
                        </a:rPr>
                        <a:t>(0.0377)</a:t>
                      </a:r>
                      <a:endParaRPr sz="1100">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35"/>
                        </a:spcBef>
                      </a:pPr>
                      <a:r>
                        <a:rPr sz="1100" spc="-30" dirty="0">
                          <a:latin typeface="Arial" panose="020B0604020202020204" pitchFamily="34" charset="0"/>
                          <a:cs typeface="Arial" panose="020B0604020202020204" pitchFamily="34" charset="0"/>
                        </a:rPr>
                        <a:t>95.740% </a:t>
                      </a:r>
                      <a:r>
                        <a:rPr sz="1100" spc="-10" dirty="0">
                          <a:latin typeface="Arial" panose="020B0604020202020204" pitchFamily="34" charset="0"/>
                          <a:cs typeface="Arial" panose="020B0604020202020204" pitchFamily="34" charset="0"/>
                        </a:rPr>
                        <a:t>(2.726%)</a:t>
                      </a:r>
                      <a:endParaRPr sz="1100" dirty="0">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vMerge="1">
                  <a:txBody>
                    <a:bodyPr/>
                    <a:lstStyle/>
                    <a:p>
                      <a:endParaRPr/>
                    </a:p>
                  </a:txBody>
                  <a:tcPr marL="0" marR="0" marT="1085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vMerge="1">
                  <a:txBody>
                    <a:bodyPr/>
                    <a:lstStyle/>
                    <a:p>
                      <a:endParaRPr/>
                    </a:p>
                  </a:txBody>
                  <a:tcPr marL="0" marR="0" marT="1085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bl>
          </a:graphicData>
        </a:graphic>
      </p:graphicFrame>
      <p:pic>
        <p:nvPicPr>
          <p:cNvPr id="2" name="Immagine 1" descr="Immagine che contiene testo, Carattere, logo, Elementi grafici&#10;&#10;Il contenuto generato dall'IA potrebbe non essere corretto.">
            <a:extLst>
              <a:ext uri="{FF2B5EF4-FFF2-40B4-BE49-F238E27FC236}">
                <a16:creationId xmlns:a16="http://schemas.microsoft.com/office/drawing/2014/main" id="{7E2DE9A7-9E90-9D46-A92C-5E3B1CCF0A85}"/>
              </a:ext>
            </a:extLst>
          </p:cNvPr>
          <p:cNvPicPr>
            <a:picLocks noChangeAspect="1"/>
          </p:cNvPicPr>
          <p:nvPr/>
        </p:nvPicPr>
        <p:blipFill>
          <a:blip r:embed="rId6"/>
          <a:srcRect l="4384" t="15949" r="3229"/>
          <a:stretch/>
        </p:blipFill>
        <p:spPr>
          <a:xfrm>
            <a:off x="7508467" y="202552"/>
            <a:ext cx="2330750" cy="419327"/>
          </a:xfrm>
          <a:prstGeom prst="rect">
            <a:avLst/>
          </a:prstGeom>
        </p:spPr>
      </p:pic>
    </p:spTree>
    <p:extLst>
      <p:ext uri="{BB962C8B-B14F-4D97-AF65-F5344CB8AC3E}">
        <p14:creationId xmlns:p14="http://schemas.microsoft.com/office/powerpoint/2010/main" val="201060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217DEF-E39F-E6F0-E9B3-33538F3733B5}"/>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6BB77C5A-C6ED-8E4A-31F2-B118345FF587}"/>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D351E55A-E5AF-8F71-8981-0BC43DED72EA}"/>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28D8FA1A-B0FB-5709-5BF7-FD1B33D72D40}"/>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640181F1-71F7-7725-63EF-CB13E4E28DE4}"/>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23</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1BD6F171-66ED-2996-A1D7-C6A44FB4B229}"/>
              </a:ext>
            </a:extLst>
          </p:cNvPr>
          <p:cNvPicPr>
            <a:picLocks noChangeAspect="1"/>
          </p:cNvPicPr>
          <p:nvPr/>
        </p:nvPicPr>
        <p:blipFill>
          <a:blip r:embed="rId6"/>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B8582719-E647-088C-0AE7-94FF2DA01447}"/>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2: AI-Powered </a:t>
            </a:r>
            <a:r>
              <a:rPr lang="it-IT" b="1" i="0" u="none" strike="noStrike" dirty="0" err="1">
                <a:solidFill>
                  <a:srgbClr val="000000"/>
                </a:solidFill>
                <a:effectLst/>
                <a:latin typeface="Arial" panose="020B0604020202020204" pitchFamily="34" charset="0"/>
                <a:cs typeface="Arial" panose="020B0604020202020204" pitchFamily="34" charset="0"/>
              </a:rPr>
              <a:t>Decision</a:t>
            </a:r>
            <a:r>
              <a:rPr lang="it-IT" b="1" i="0" u="none" strike="noStrike" dirty="0">
                <a:solidFill>
                  <a:srgbClr val="000000"/>
                </a:solidFill>
                <a:effectLst/>
                <a:latin typeface="Arial" panose="020B0604020202020204" pitchFamily="34" charset="0"/>
                <a:cs typeface="Arial" panose="020B0604020202020204" pitchFamily="34" charset="0"/>
              </a:rPr>
              <a:t> Support in CBRN </a:t>
            </a:r>
            <a:r>
              <a:rPr lang="it-IT" b="1" i="0" u="none" strike="noStrike" dirty="0" err="1">
                <a:solidFill>
                  <a:srgbClr val="000000"/>
                </a:solidFill>
                <a:effectLst/>
                <a:latin typeface="Arial" panose="020B0604020202020204" pitchFamily="34" charset="0"/>
                <a:cs typeface="Arial" panose="020B0604020202020204" pitchFamily="34" charset="0"/>
              </a:rPr>
              <a:t>Incidents</a:t>
            </a:r>
            <a:endParaRPr lang="it-IT" b="1" i="0" u="none" strike="noStrike" dirty="0">
              <a:solidFill>
                <a:srgbClr val="000000"/>
              </a:solidFill>
              <a:effectLst/>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2B061DC6-AC2E-0AB6-6050-F25A364F7BD9}"/>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3 – </a:t>
            </a:r>
            <a:r>
              <a:rPr lang="it-IT" i="1" dirty="0">
                <a:solidFill>
                  <a:srgbClr val="000000"/>
                </a:solidFill>
                <a:latin typeface="Arial" panose="020B0604020202020204" pitchFamily="34" charset="0"/>
                <a:cs typeface="Arial" panose="020B0604020202020204" pitchFamily="34" charset="0"/>
              </a:rPr>
              <a:t>University of Rome Tor Vergata – Prof. Malizia, Dr. Quaranta</a:t>
            </a:r>
            <a:endParaRPr lang="it-IT" sz="1050" i="1" dirty="0">
              <a:solidFill>
                <a:srgbClr val="000000"/>
              </a:solidFill>
              <a:latin typeface="Arial" panose="020B0604020202020204" pitchFamily="34" charset="0"/>
              <a:cs typeface="Arial" panose="020B0604020202020204" pitchFamily="34" charset="0"/>
            </a:endParaRPr>
          </a:p>
        </p:txBody>
      </p:sp>
      <p:pic>
        <p:nvPicPr>
          <p:cNvPr id="2" name="Emergency_NA_no_Map">
            <a:hlinkClick r:id="" action="ppaction://media"/>
            <a:extLst>
              <a:ext uri="{FF2B5EF4-FFF2-40B4-BE49-F238E27FC236}">
                <a16:creationId xmlns:a16="http://schemas.microsoft.com/office/drawing/2014/main" id="{A06759F1-331E-83A1-41AF-63A5C5C1259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66678" y="2275065"/>
            <a:ext cx="4041983" cy="4041983"/>
          </a:xfrm>
          <a:prstGeom prst="rect">
            <a:avLst/>
          </a:prstGeom>
        </p:spPr>
      </p:pic>
      <p:pic>
        <p:nvPicPr>
          <p:cNvPr id="8" name="IDW_Italy_No_Grid">
            <a:hlinkClick r:id="" action="ppaction://media"/>
            <a:extLst>
              <a:ext uri="{FF2B5EF4-FFF2-40B4-BE49-F238E27FC236}">
                <a16:creationId xmlns:a16="http://schemas.microsoft.com/office/drawing/2014/main" id="{B44E28D8-F8D2-C00C-9770-984F8305D16A}"/>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t="3719" b="3455"/>
          <a:stretch/>
        </p:blipFill>
        <p:spPr>
          <a:xfrm>
            <a:off x="683339" y="2255513"/>
            <a:ext cx="5833840" cy="4061535"/>
          </a:xfrm>
          <a:prstGeom prst="rect">
            <a:avLst/>
          </a:prstGeom>
        </p:spPr>
      </p:pic>
    </p:spTree>
    <p:extLst>
      <p:ext uri="{BB962C8B-B14F-4D97-AF65-F5344CB8AC3E}">
        <p14:creationId xmlns:p14="http://schemas.microsoft.com/office/powerpoint/2010/main" val="97175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3" fill="hold"/>
                                        <p:tgtEl>
                                          <p:spTgt spid="2"/>
                                        </p:tgtEl>
                                      </p:cBhvr>
                                    </p:cmd>
                                  </p:childTnLst>
                                </p:cTn>
                              </p:par>
                            </p:childTnLst>
                          </p:cTn>
                        </p:par>
                        <p:par>
                          <p:cTn id="7" fill="hold">
                            <p:stCondLst>
                              <p:cond delay="18043"/>
                            </p:stCondLst>
                            <p:childTnLst>
                              <p:par>
                                <p:cTn id="8" presetID="1" presetClass="mediacall" presetSubtype="0" fill="hold" nodeType="afterEffect">
                                  <p:stCondLst>
                                    <p:cond delay="0"/>
                                  </p:stCondLst>
                                  <p:childTnLst>
                                    <p:cmd type="call" cmd="playFrom(0.0)">
                                      <p:cBhvr>
                                        <p:cTn id="9" dur="120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mute="1">
                <p:cTn id="15" repeatCount="indefinite"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vol="80000">
                <p:cTn id="21"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217DEF-E39F-E6F0-E9B3-33538F3733B5}"/>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6BB77C5A-C6ED-8E4A-31F2-B118345FF587}"/>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D351E55A-E5AF-8F71-8981-0BC43DED72EA}"/>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28D8FA1A-B0FB-5709-5BF7-FD1B33D72D40}"/>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640181F1-71F7-7725-63EF-CB13E4E28DE4}"/>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24</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1BD6F171-66ED-2996-A1D7-C6A44FB4B229}"/>
              </a:ext>
            </a:extLst>
          </p:cNvPr>
          <p:cNvPicPr>
            <a:picLocks noChangeAspect="1"/>
          </p:cNvPicPr>
          <p:nvPr/>
        </p:nvPicPr>
        <p:blipFill>
          <a:blip r:embed="rId4"/>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B8582719-E647-088C-0AE7-94FF2DA01447}"/>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3: </a:t>
            </a:r>
            <a:r>
              <a:rPr lang="it-IT" b="1" i="0" u="none" strike="noStrike" dirty="0" err="1">
                <a:solidFill>
                  <a:srgbClr val="000000"/>
                </a:solidFill>
                <a:effectLst/>
                <a:latin typeface="Arial" panose="020B0604020202020204" pitchFamily="34" charset="0"/>
                <a:cs typeface="Arial" panose="020B0604020202020204" pitchFamily="34" charset="0"/>
              </a:rPr>
              <a:t>Simulation-Based</a:t>
            </a:r>
            <a:r>
              <a:rPr lang="it-IT" b="1" i="0" u="none" strike="noStrike" dirty="0">
                <a:solidFill>
                  <a:srgbClr val="000000"/>
                </a:solidFill>
                <a:effectLst/>
                <a:latin typeface="Arial" panose="020B0604020202020204" pitchFamily="34" charset="0"/>
                <a:cs typeface="Arial" panose="020B0604020202020204" pitchFamily="34" charset="0"/>
              </a:rPr>
              <a:t> CBRNe Training with AI</a:t>
            </a:r>
          </a:p>
        </p:txBody>
      </p:sp>
      <p:sp>
        <p:nvSpPr>
          <p:cNvPr id="9" name="CasellaDiTesto 8">
            <a:extLst>
              <a:ext uri="{FF2B5EF4-FFF2-40B4-BE49-F238E27FC236}">
                <a16:creationId xmlns:a16="http://schemas.microsoft.com/office/drawing/2014/main" id="{B9F6787A-D11E-8B12-8B30-97142FBB4B56}"/>
              </a:ext>
            </a:extLst>
          </p:cNvPr>
          <p:cNvSpPr txBox="1"/>
          <p:nvPr/>
        </p:nvSpPr>
        <p:spPr>
          <a:xfrm>
            <a:off x="0" y="2453100"/>
            <a:ext cx="5833872" cy="2308324"/>
          </a:xfrm>
          <a:prstGeom prst="rect">
            <a:avLst/>
          </a:prstGeom>
          <a:noFill/>
        </p:spPr>
        <p:txBody>
          <a:bodyPr wrap="square">
            <a:spAutoFit/>
          </a:bodyPr>
          <a:lstStyle/>
          <a:p>
            <a:pPr algn="ctr"/>
            <a:r>
              <a:rPr lang="it-IT" b="1" dirty="0">
                <a:latin typeface="Arial" panose="020B0604020202020204" pitchFamily="34" charset="0"/>
                <a:cs typeface="Arial" panose="020B0604020202020204" pitchFamily="34" charset="0"/>
              </a:rPr>
              <a:t>KEY POINTS</a:t>
            </a:r>
          </a:p>
          <a:p>
            <a:pPr marL="742950" lvl="1" indent="-285750" algn="just">
              <a:buFont typeface="Arial" panose="020B0604020202020204" pitchFamily="34" charset="0"/>
              <a:buChar char="•"/>
            </a:pPr>
            <a:r>
              <a:rPr lang="it-IT" b="0" i="0" u="none" strike="noStrike" dirty="0">
                <a:solidFill>
                  <a:srgbClr val="000000"/>
                </a:solidFill>
                <a:effectLst/>
                <a:latin typeface="Arial" panose="020B0604020202020204" pitchFamily="34" charset="0"/>
                <a:cs typeface="Arial" panose="020B0604020202020204" pitchFamily="34" charset="0"/>
              </a:rPr>
              <a:t>AI </a:t>
            </a:r>
            <a:r>
              <a:rPr lang="it-IT" b="0" i="0" u="none" strike="noStrike" dirty="0" err="1">
                <a:solidFill>
                  <a:srgbClr val="000000"/>
                </a:solidFill>
                <a:effectLst/>
                <a:latin typeface="Arial" panose="020B0604020202020204" pitchFamily="34" charset="0"/>
                <a:cs typeface="Arial" panose="020B0604020202020204" pitchFamily="34" charset="0"/>
              </a:rPr>
              <a:t>creates</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adaptive</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realistic</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virtual</a:t>
            </a:r>
            <a:r>
              <a:rPr lang="it-IT" b="0" i="0" u="none" strike="noStrike" dirty="0">
                <a:solidFill>
                  <a:srgbClr val="000000"/>
                </a:solidFill>
                <a:effectLst/>
                <a:latin typeface="Arial" panose="020B0604020202020204" pitchFamily="34" charset="0"/>
                <a:cs typeface="Arial" panose="020B0604020202020204" pitchFamily="34" charset="0"/>
              </a:rPr>
              <a:t> training </a:t>
            </a:r>
            <a:r>
              <a:rPr lang="it-IT" b="0" i="0" u="none" strike="noStrike" dirty="0" err="1">
                <a:solidFill>
                  <a:srgbClr val="000000"/>
                </a:solidFill>
                <a:effectLst/>
                <a:latin typeface="Arial" panose="020B0604020202020204" pitchFamily="34" charset="0"/>
                <a:cs typeface="Arial" panose="020B0604020202020204" pitchFamily="34" charset="0"/>
              </a:rPr>
              <a:t>scenarios</a:t>
            </a:r>
            <a:r>
              <a:rPr lang="it-IT" b="0" i="0" u="none" strike="noStrike" dirty="0">
                <a:solidFill>
                  <a:srgbClr val="000000"/>
                </a:solidFill>
                <a:effectLst/>
                <a:latin typeface="Arial" panose="020B0604020202020204" pitchFamily="34" charset="0"/>
                <a:cs typeface="Arial" panose="020B0604020202020204" pitchFamily="34" charset="0"/>
              </a:rPr>
              <a:t>.</a:t>
            </a:r>
          </a:p>
          <a:p>
            <a:pPr marL="742950" lvl="1" indent="-285750" algn="just">
              <a:buFont typeface="Arial" panose="020B0604020202020204" pitchFamily="34" charset="0"/>
              <a:buChar char="•"/>
            </a:pPr>
            <a:r>
              <a:rPr lang="it-IT" b="0" i="0" u="none" strike="noStrike" dirty="0" err="1">
                <a:solidFill>
                  <a:srgbClr val="000000"/>
                </a:solidFill>
                <a:effectLst/>
                <a:latin typeface="Arial" panose="020B0604020202020204" pitchFamily="34" charset="0"/>
                <a:cs typeface="Arial" panose="020B0604020202020204" pitchFamily="34" charset="0"/>
              </a:rPr>
              <a:t>Enhances</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responder</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readiness</a:t>
            </a:r>
            <a:r>
              <a:rPr lang="it-IT" b="0" i="0" u="none" strike="noStrike" dirty="0">
                <a:solidFill>
                  <a:srgbClr val="000000"/>
                </a:solidFill>
                <a:effectLst/>
                <a:latin typeface="Arial" panose="020B0604020202020204" pitchFamily="34" charset="0"/>
                <a:cs typeface="Arial" panose="020B0604020202020204" pitchFamily="34" charset="0"/>
              </a:rPr>
              <a:t>.</a:t>
            </a:r>
            <a:endParaRPr lang="it-IT" dirty="0">
              <a:solidFill>
                <a:srgbClr val="000000"/>
              </a:solidFill>
              <a:latin typeface="Arial" panose="020B0604020202020204" pitchFamily="34" charset="0"/>
              <a:cs typeface="Arial" panose="020B0604020202020204" pitchFamily="34" charset="0"/>
            </a:endParaRPr>
          </a:p>
          <a:p>
            <a:pPr lvl="1" algn="just"/>
            <a:endParaRPr lang="it-IT" dirty="0">
              <a:solidFill>
                <a:srgbClr val="000000"/>
              </a:solidFill>
              <a:latin typeface="Arial" panose="020B0604020202020204" pitchFamily="34" charset="0"/>
              <a:cs typeface="Arial" panose="020B0604020202020204" pitchFamily="34" charset="0"/>
            </a:endParaRPr>
          </a:p>
          <a:p>
            <a:pPr marL="90488" lvl="1" indent="-36513" algn="ctr"/>
            <a:r>
              <a:rPr lang="it-IT" b="1" dirty="0">
                <a:latin typeface="Arial" panose="020B0604020202020204" pitchFamily="34" charset="0"/>
                <a:cs typeface="Arial" panose="020B0604020202020204" pitchFamily="34" charset="0"/>
              </a:rPr>
              <a:t>BENEFITS</a:t>
            </a:r>
            <a:endParaRPr lang="it-IT" b="0" i="0" u="none" strike="noStrike" dirty="0">
              <a:solidFill>
                <a:srgbClr val="000000"/>
              </a:solidFill>
              <a:effectLst/>
            </a:endParaRPr>
          </a:p>
          <a:p>
            <a:pPr marL="742950" lvl="1" indent="-285750" algn="just">
              <a:buFont typeface="Arial" panose="020B0604020202020204" pitchFamily="34" charset="0"/>
              <a:buChar char="•"/>
            </a:pPr>
            <a:r>
              <a:rPr lang="it-IT" dirty="0" err="1">
                <a:solidFill>
                  <a:srgbClr val="000000"/>
                </a:solidFill>
                <a:latin typeface="Arial" panose="020B0604020202020204" pitchFamily="34" charset="0"/>
                <a:cs typeface="Arial" panose="020B0604020202020204" pitchFamily="34" charset="0"/>
              </a:rPr>
              <a:t>Reduces</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need</a:t>
            </a:r>
            <a:r>
              <a:rPr lang="it-IT" dirty="0">
                <a:solidFill>
                  <a:srgbClr val="000000"/>
                </a:solidFill>
                <a:latin typeface="Arial" panose="020B0604020202020204" pitchFamily="34" charset="0"/>
                <a:cs typeface="Arial" panose="020B0604020202020204" pitchFamily="34" charset="0"/>
              </a:rPr>
              <a:t> for high-risk live </a:t>
            </a:r>
            <a:r>
              <a:rPr lang="it-IT" dirty="0" err="1">
                <a:solidFill>
                  <a:srgbClr val="000000"/>
                </a:solidFill>
                <a:latin typeface="Arial" panose="020B0604020202020204" pitchFamily="34" charset="0"/>
                <a:cs typeface="Arial" panose="020B0604020202020204" pitchFamily="34" charset="0"/>
              </a:rPr>
              <a:t>exercises</a:t>
            </a:r>
            <a:endParaRPr lang="it-IT" dirty="0">
              <a:solidFill>
                <a:srgbClr val="000000"/>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it-IT" dirty="0">
                <a:solidFill>
                  <a:srgbClr val="000000"/>
                </a:solidFill>
                <a:latin typeface="Arial" panose="020B0604020202020204" pitchFamily="34" charset="0"/>
                <a:cs typeface="Arial" panose="020B0604020202020204" pitchFamily="34" charset="0"/>
              </a:rPr>
              <a:t>Scalable </a:t>
            </a:r>
            <a:r>
              <a:rPr lang="it-IT" dirty="0" err="1">
                <a:solidFill>
                  <a:srgbClr val="000000"/>
                </a:solidFill>
                <a:latin typeface="Arial" panose="020B0604020202020204" pitchFamily="34" charset="0"/>
                <a:cs typeface="Arial" panose="020B0604020202020204" pitchFamily="34" charset="0"/>
              </a:rPr>
              <a:t>across</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organizations</a:t>
            </a:r>
            <a:endParaRPr lang="it-IT" dirty="0">
              <a:solidFill>
                <a:srgbClr val="000000"/>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00C422DF-F813-14FB-F944-56C9C91770A4}"/>
              </a:ext>
            </a:extLst>
          </p:cNvPr>
          <p:cNvSpPr txBox="1"/>
          <p:nvPr/>
        </p:nvSpPr>
        <p:spPr>
          <a:xfrm>
            <a:off x="5981417" y="5609029"/>
            <a:ext cx="6073424"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Full video: </a:t>
            </a:r>
            <a:r>
              <a:rPr lang="en-GB" sz="1000" dirty="0">
                <a:latin typeface="Arial" panose="020B0604020202020204" pitchFamily="34" charset="0"/>
                <a:cs typeface="Arial" panose="020B0604020202020204" pitchFamily="34" charset="0"/>
                <a:hlinkClick r:id="rId5"/>
              </a:rPr>
              <a:t>https://www.youtube.com/watch?v=R6rmYpQGfaI</a:t>
            </a:r>
            <a:r>
              <a:rPr lang="en-GB" sz="1000" dirty="0">
                <a:latin typeface="Arial" panose="020B0604020202020204" pitchFamily="34" charset="0"/>
                <a:cs typeface="Arial" panose="020B0604020202020204" pitchFamily="34" charset="0"/>
              </a:rPr>
              <a:t>   </a:t>
            </a:r>
          </a:p>
        </p:txBody>
      </p:sp>
      <p:sp>
        <p:nvSpPr>
          <p:cNvPr id="14" name="CasellaDiTesto 13">
            <a:extLst>
              <a:ext uri="{FF2B5EF4-FFF2-40B4-BE49-F238E27FC236}">
                <a16:creationId xmlns:a16="http://schemas.microsoft.com/office/drawing/2014/main" id="{2AD5E5EE-1ED1-D260-2E76-7214D75655FD}"/>
              </a:ext>
            </a:extLst>
          </p:cNvPr>
          <p:cNvSpPr txBox="1"/>
          <p:nvPr/>
        </p:nvSpPr>
        <p:spPr>
          <a:xfrm>
            <a:off x="5981417" y="5925109"/>
            <a:ext cx="6210582"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6"/>
              </a:rPr>
              <a:t>https://www.mdpi.com/2414-4088/7/9/88</a:t>
            </a:r>
            <a:r>
              <a:rPr lang="en-GB" sz="800" dirty="0">
                <a:latin typeface="Arial" panose="020B0604020202020204" pitchFamily="34" charset="0"/>
                <a:cs typeface="Arial" panose="020B0604020202020204" pitchFamily="34" charset="0"/>
              </a:rPr>
              <a:t> </a:t>
            </a:r>
          </a:p>
        </p:txBody>
      </p:sp>
      <p:pic>
        <p:nvPicPr>
          <p:cNvPr id="15" name="Untitled design">
            <a:hlinkClick r:id="" action="ppaction://media"/>
            <a:extLst>
              <a:ext uri="{FF2B5EF4-FFF2-40B4-BE49-F238E27FC236}">
                <a16:creationId xmlns:a16="http://schemas.microsoft.com/office/drawing/2014/main" id="{2248F793-64B3-FFFD-2CA9-62AC4CE3EDA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81417" y="2192729"/>
            <a:ext cx="6073423" cy="3416300"/>
          </a:xfrm>
          <a:prstGeom prst="rect">
            <a:avLst/>
          </a:prstGeom>
        </p:spPr>
      </p:pic>
    </p:spTree>
    <p:extLst>
      <p:ext uri="{BB962C8B-B14F-4D97-AF65-F5344CB8AC3E}">
        <p14:creationId xmlns:p14="http://schemas.microsoft.com/office/powerpoint/2010/main" val="35421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217DEF-E39F-E6F0-E9B3-33538F3733B5}"/>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6BB77C5A-C6ED-8E4A-31F2-B118345FF587}"/>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D351E55A-E5AF-8F71-8981-0BC43DED72EA}"/>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28D8FA1A-B0FB-5709-5BF7-FD1B33D72D40}"/>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640181F1-71F7-7725-63EF-CB13E4E28DE4}"/>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25</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1BD6F171-66ED-2996-A1D7-C6A44FB4B229}"/>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B8582719-E647-088C-0AE7-94FF2DA01447}"/>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3: </a:t>
            </a:r>
            <a:r>
              <a:rPr lang="it-IT" b="1" i="0" u="none" strike="noStrike" dirty="0" err="1">
                <a:solidFill>
                  <a:srgbClr val="000000"/>
                </a:solidFill>
                <a:effectLst/>
                <a:latin typeface="Arial" panose="020B0604020202020204" pitchFamily="34" charset="0"/>
                <a:cs typeface="Arial" panose="020B0604020202020204" pitchFamily="34" charset="0"/>
              </a:rPr>
              <a:t>Simulation-Based</a:t>
            </a:r>
            <a:r>
              <a:rPr lang="it-IT" b="1" i="0" u="none" strike="noStrike" dirty="0">
                <a:solidFill>
                  <a:srgbClr val="000000"/>
                </a:solidFill>
                <a:effectLst/>
                <a:latin typeface="Arial" panose="020B0604020202020204" pitchFamily="34" charset="0"/>
                <a:cs typeface="Arial" panose="020B0604020202020204" pitchFamily="34" charset="0"/>
              </a:rPr>
              <a:t> CBRNe Training with AI</a:t>
            </a:r>
          </a:p>
        </p:txBody>
      </p:sp>
      <p:sp>
        <p:nvSpPr>
          <p:cNvPr id="2" name="CasellaDiTesto 1">
            <a:extLst>
              <a:ext uri="{FF2B5EF4-FFF2-40B4-BE49-F238E27FC236}">
                <a16:creationId xmlns:a16="http://schemas.microsoft.com/office/drawing/2014/main" id="{6EB271C0-8E3E-0D3B-9F32-AA5A7B3B7287}"/>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1 – </a:t>
            </a:r>
            <a:r>
              <a:rPr lang="it-IT" i="1" dirty="0">
                <a:solidFill>
                  <a:srgbClr val="000000"/>
                </a:solidFill>
                <a:latin typeface="Arial" panose="020B0604020202020204" pitchFamily="34" charset="0"/>
                <a:cs typeface="Arial" panose="020B0604020202020204" pitchFamily="34" charset="0"/>
              </a:rPr>
              <a:t>Virtual </a:t>
            </a:r>
            <a:r>
              <a:rPr lang="it-IT" i="1" dirty="0" err="1">
                <a:solidFill>
                  <a:srgbClr val="000000"/>
                </a:solidFill>
                <a:latin typeface="Arial" panose="020B0604020202020204" pitchFamily="34" charset="0"/>
                <a:cs typeface="Arial" panose="020B0604020202020204" pitchFamily="34" charset="0"/>
              </a:rPr>
              <a:t>Enhanced</a:t>
            </a:r>
            <a:r>
              <a:rPr lang="it-IT" i="1" dirty="0">
                <a:solidFill>
                  <a:srgbClr val="000000"/>
                </a:solidFill>
                <a:latin typeface="Arial" panose="020B0604020202020204" pitchFamily="34" charset="0"/>
                <a:cs typeface="Arial" panose="020B0604020202020204" pitchFamily="34" charset="0"/>
              </a:rPr>
              <a:t> Reality for inTeroperable traIning of CBRN </a:t>
            </a:r>
            <a:r>
              <a:rPr lang="it-IT" i="1" dirty="0" err="1">
                <a:solidFill>
                  <a:srgbClr val="000000"/>
                </a:solidFill>
                <a:latin typeface="Arial" panose="020B0604020202020204" pitchFamily="34" charset="0"/>
                <a:cs typeface="Arial" panose="020B0604020202020204" pitchFamily="34" charset="0"/>
              </a:rPr>
              <a:t>military</a:t>
            </a:r>
            <a:r>
              <a:rPr lang="it-IT" i="1" dirty="0">
                <a:solidFill>
                  <a:srgbClr val="000000"/>
                </a:solidFill>
                <a:latin typeface="Arial" panose="020B0604020202020204" pitchFamily="34" charset="0"/>
                <a:cs typeface="Arial" panose="020B0604020202020204" pitchFamily="34" charset="0"/>
              </a:rPr>
              <a:t> and </a:t>
            </a:r>
            <a:r>
              <a:rPr lang="it-IT" i="1" dirty="0" err="1">
                <a:solidFill>
                  <a:srgbClr val="000000"/>
                </a:solidFill>
                <a:latin typeface="Arial" panose="020B0604020202020204" pitchFamily="34" charset="0"/>
                <a:cs typeface="Arial" panose="020B0604020202020204" pitchFamily="34" charset="0"/>
              </a:rPr>
              <a:t>civilian</a:t>
            </a:r>
            <a:r>
              <a:rPr lang="it-IT" i="1" dirty="0">
                <a:solidFill>
                  <a:srgbClr val="000000"/>
                </a:solidFill>
                <a:latin typeface="Arial" panose="020B0604020202020204" pitchFamily="34" charset="0"/>
                <a:cs typeface="Arial" panose="020B0604020202020204" pitchFamily="34" charset="0"/>
              </a:rPr>
              <a:t> </a:t>
            </a:r>
            <a:r>
              <a:rPr lang="it-IT" i="1" dirty="0" err="1">
                <a:solidFill>
                  <a:srgbClr val="000000"/>
                </a:solidFill>
                <a:latin typeface="Arial" panose="020B0604020202020204" pitchFamily="34" charset="0"/>
                <a:cs typeface="Arial" panose="020B0604020202020204" pitchFamily="34" charset="0"/>
              </a:rPr>
              <a:t>Operators</a:t>
            </a:r>
            <a:r>
              <a:rPr lang="it-IT" i="1" dirty="0">
                <a:solidFill>
                  <a:srgbClr val="000000"/>
                </a:solidFill>
                <a:latin typeface="Arial" panose="020B0604020202020204" pitchFamily="34" charset="0"/>
                <a:cs typeface="Arial" panose="020B0604020202020204" pitchFamily="34" charset="0"/>
              </a:rPr>
              <a:t> </a:t>
            </a:r>
            <a:endParaRPr lang="it-IT" sz="1050" i="1" dirty="0">
              <a:solidFill>
                <a:srgbClr val="000000"/>
              </a:solidFill>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E1E7E5A8-1CE1-1261-ACFD-CAB9CD5D276C}"/>
              </a:ext>
            </a:extLst>
          </p:cNvPr>
          <p:cNvSpPr txBox="1"/>
          <p:nvPr/>
        </p:nvSpPr>
        <p:spPr>
          <a:xfrm>
            <a:off x="181648" y="5997547"/>
            <a:ext cx="11828703"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3"/>
              </a:rPr>
              <a:t>https://defence-industry-space.ec.europa.eu/system/files/2021-06/EDIDP2020_factsheet_SVTE_VERTIGO.pdf</a:t>
            </a:r>
            <a:r>
              <a:rPr lang="en-GB" sz="800" dirty="0">
                <a:latin typeface="Arial" panose="020B0604020202020204" pitchFamily="34" charset="0"/>
                <a:cs typeface="Arial" panose="020B0604020202020204" pitchFamily="34" charset="0"/>
              </a:rPr>
              <a:t> </a:t>
            </a:r>
          </a:p>
        </p:txBody>
      </p:sp>
      <p:pic>
        <p:nvPicPr>
          <p:cNvPr id="16" name="Immagine 15" descr="Immagine che contiene testo, schermata, Carattere, logo&#10;&#10;Il contenuto generato dall'IA potrebbe non essere corretto.">
            <a:extLst>
              <a:ext uri="{FF2B5EF4-FFF2-40B4-BE49-F238E27FC236}">
                <a16:creationId xmlns:a16="http://schemas.microsoft.com/office/drawing/2014/main" id="{CFC177A0-3230-CB70-ADCE-0157E8380BE0}"/>
              </a:ext>
            </a:extLst>
          </p:cNvPr>
          <p:cNvPicPr>
            <a:picLocks noChangeAspect="1"/>
          </p:cNvPicPr>
          <p:nvPr/>
        </p:nvPicPr>
        <p:blipFill>
          <a:blip r:embed="rId4"/>
          <a:stretch>
            <a:fillRect/>
          </a:stretch>
        </p:blipFill>
        <p:spPr>
          <a:xfrm>
            <a:off x="181648" y="2285230"/>
            <a:ext cx="6424279" cy="3550694"/>
          </a:xfrm>
          <a:prstGeom prst="rect">
            <a:avLst/>
          </a:prstGeom>
        </p:spPr>
      </p:pic>
      <p:pic>
        <p:nvPicPr>
          <p:cNvPr id="17410" name="Picture 2">
            <a:extLst>
              <a:ext uri="{FF2B5EF4-FFF2-40B4-BE49-F238E27FC236}">
                <a16:creationId xmlns:a16="http://schemas.microsoft.com/office/drawing/2014/main" id="{7A4FF458-E0E2-F7F7-F512-A6CE6749A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5516" y="2147663"/>
            <a:ext cx="2842533" cy="189502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8615006B-E1F3-A066-2AFD-7CC4B636D4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972"/>
          <a:stretch/>
        </p:blipFill>
        <p:spPr bwMode="auto">
          <a:xfrm>
            <a:off x="9373907" y="3209490"/>
            <a:ext cx="2636446" cy="1974246"/>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4D713BB7-15C2-2C0E-C534-F7396BF1BDAD}"/>
              </a:ext>
            </a:extLst>
          </p:cNvPr>
          <p:cNvSpPr txBox="1"/>
          <p:nvPr/>
        </p:nvSpPr>
        <p:spPr>
          <a:xfrm>
            <a:off x="6795516" y="5183736"/>
            <a:ext cx="5214836"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7"/>
              </a:rPr>
              <a:t>https://www.cbrngate.com/2024/05/13/project-vertigo-closing-event/</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4554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3E64E6-2E4D-8410-04C1-14DB24CCB6BA}"/>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47E814C7-0FA2-9575-6BE6-67B25F3733F6}"/>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334C9DDC-84D1-0D81-CDCB-96B3AD8B49B5}"/>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27B2EAA6-CCE7-810A-024C-1EE5513A39BC}"/>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3391881C-BC9D-937D-26EE-F54079EE2B8D}"/>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26</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7A26C902-8C9E-4E57-4381-5EB260031ED7}"/>
              </a:ext>
            </a:extLst>
          </p:cNvPr>
          <p:cNvPicPr>
            <a:picLocks noChangeAspect="1"/>
          </p:cNvPicPr>
          <p:nvPr/>
        </p:nvPicPr>
        <p:blipFill>
          <a:blip r:embed="rId4"/>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27310559-AAAE-ECD1-5055-FD0C781295D5}"/>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4: </a:t>
            </a:r>
            <a:r>
              <a:rPr lang="it-IT" b="1" i="0" u="none" strike="noStrike" dirty="0" err="1">
                <a:solidFill>
                  <a:srgbClr val="000000"/>
                </a:solidFill>
                <a:effectLst/>
                <a:latin typeface="Arial" panose="020B0604020202020204" pitchFamily="34" charset="0"/>
                <a:cs typeface="Arial" panose="020B0604020202020204" pitchFamily="34" charset="0"/>
              </a:rPr>
              <a:t>Autonomous</a:t>
            </a:r>
            <a:r>
              <a:rPr lang="it-IT" b="1" i="0" u="none" strike="noStrike" dirty="0">
                <a:solidFill>
                  <a:srgbClr val="000000"/>
                </a:solidFill>
                <a:effectLst/>
                <a:latin typeface="Arial" panose="020B0604020202020204" pitchFamily="34" charset="0"/>
                <a:cs typeface="Arial" panose="020B0604020202020204" pitchFamily="34" charset="0"/>
              </a:rPr>
              <a:t> </a:t>
            </a:r>
            <a:r>
              <a:rPr lang="it-IT" b="1" i="0" u="none" strike="noStrike" dirty="0" err="1">
                <a:solidFill>
                  <a:srgbClr val="000000"/>
                </a:solidFill>
                <a:effectLst/>
                <a:latin typeface="Arial" panose="020B0604020202020204" pitchFamily="34" charset="0"/>
                <a:cs typeface="Arial" panose="020B0604020202020204" pitchFamily="34" charset="0"/>
              </a:rPr>
              <a:t>Drones</a:t>
            </a:r>
            <a:r>
              <a:rPr lang="it-IT" b="1" i="0" u="none" strike="noStrike" dirty="0">
                <a:solidFill>
                  <a:srgbClr val="000000"/>
                </a:solidFill>
                <a:effectLst/>
                <a:latin typeface="Arial" panose="020B0604020202020204" pitchFamily="34" charset="0"/>
                <a:cs typeface="Arial" panose="020B0604020202020204" pitchFamily="34" charset="0"/>
              </a:rPr>
              <a:t> for CBRN </a:t>
            </a:r>
            <a:r>
              <a:rPr lang="it-IT" b="1" i="0" u="none" strike="noStrike" dirty="0" err="1">
                <a:solidFill>
                  <a:srgbClr val="000000"/>
                </a:solidFill>
                <a:effectLst/>
                <a:latin typeface="Arial" panose="020B0604020202020204" pitchFamily="34" charset="0"/>
                <a:cs typeface="Arial" panose="020B0604020202020204" pitchFamily="34" charset="0"/>
              </a:rPr>
              <a:t>Detection</a:t>
            </a:r>
            <a:endParaRPr lang="it-IT" b="1" i="0" u="none" strike="noStrike" dirty="0">
              <a:solidFill>
                <a:srgbClr val="000000"/>
              </a:solidFill>
              <a:effectLst/>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4173E28D-8DF1-403D-0D05-28F893CFD166}"/>
              </a:ext>
            </a:extLst>
          </p:cNvPr>
          <p:cNvSpPr txBox="1"/>
          <p:nvPr/>
        </p:nvSpPr>
        <p:spPr>
          <a:xfrm>
            <a:off x="0" y="2453100"/>
            <a:ext cx="6096000" cy="2031325"/>
          </a:xfrm>
          <a:prstGeom prst="rect">
            <a:avLst/>
          </a:prstGeom>
          <a:noFill/>
        </p:spPr>
        <p:txBody>
          <a:bodyPr wrap="square">
            <a:spAutoFit/>
          </a:bodyPr>
          <a:lstStyle/>
          <a:p>
            <a:pPr algn="ctr"/>
            <a:r>
              <a:rPr lang="it-IT" b="1" dirty="0">
                <a:latin typeface="Arial" panose="020B0604020202020204" pitchFamily="34" charset="0"/>
                <a:cs typeface="Arial" panose="020B0604020202020204" pitchFamily="34" charset="0"/>
              </a:rPr>
              <a:t>KEY POINTS</a:t>
            </a:r>
          </a:p>
          <a:p>
            <a:pPr marL="742950" lvl="1" indent="-285750" algn="just">
              <a:buFont typeface="Arial" panose="020B0604020202020204" pitchFamily="34" charset="0"/>
              <a:buChar char="•"/>
            </a:pPr>
            <a:r>
              <a:rPr lang="it-IT" b="0" i="0" u="none" strike="noStrike" dirty="0" err="1">
                <a:solidFill>
                  <a:srgbClr val="000000"/>
                </a:solidFill>
                <a:effectLst/>
                <a:latin typeface="Arial" panose="020B0604020202020204" pitchFamily="34" charset="0"/>
                <a:cs typeface="Arial" panose="020B0604020202020204" pitchFamily="34" charset="0"/>
              </a:rPr>
              <a:t>Deployed</a:t>
            </a:r>
            <a:r>
              <a:rPr lang="it-IT" b="0" i="0" u="none" strike="noStrike" dirty="0">
                <a:solidFill>
                  <a:srgbClr val="000000"/>
                </a:solidFill>
                <a:effectLst/>
                <a:latin typeface="Arial" panose="020B0604020202020204" pitchFamily="34" charset="0"/>
                <a:cs typeface="Arial" panose="020B0604020202020204" pitchFamily="34" charset="0"/>
              </a:rPr>
              <a:t> in </a:t>
            </a:r>
            <a:r>
              <a:rPr lang="it-IT" b="0" i="0" u="none" strike="noStrike" dirty="0" err="1">
                <a:solidFill>
                  <a:srgbClr val="000000"/>
                </a:solidFill>
                <a:effectLst/>
                <a:latin typeface="Arial" panose="020B0604020202020204" pitchFamily="34" charset="0"/>
                <a:cs typeface="Arial" panose="020B0604020202020204" pitchFamily="34" charset="0"/>
              </a:rPr>
              <a:t>contaminated</a:t>
            </a:r>
            <a:r>
              <a:rPr lang="it-IT" b="0" i="0" u="none" strike="noStrike" dirty="0">
                <a:solidFill>
                  <a:srgbClr val="000000"/>
                </a:solidFill>
                <a:effectLst/>
                <a:latin typeface="Arial" panose="020B0604020202020204" pitchFamily="34" charset="0"/>
                <a:cs typeface="Arial" panose="020B0604020202020204" pitchFamily="34" charset="0"/>
              </a:rPr>
              <a:t> zones</a:t>
            </a:r>
          </a:p>
          <a:p>
            <a:pPr marL="742950" lvl="1" indent="-285750" algn="just">
              <a:buFont typeface="Arial" panose="020B0604020202020204" pitchFamily="34" charset="0"/>
              <a:buChar char="•"/>
            </a:pPr>
            <a:r>
              <a:rPr lang="it-IT" b="0" i="0" u="none" strike="noStrike" dirty="0" err="1">
                <a:solidFill>
                  <a:srgbClr val="000000"/>
                </a:solidFill>
                <a:effectLst/>
                <a:latin typeface="Arial" panose="020B0604020202020204" pitchFamily="34" charset="0"/>
                <a:cs typeface="Arial" panose="020B0604020202020204" pitchFamily="34" charset="0"/>
              </a:rPr>
              <a:t>Collect</a:t>
            </a:r>
            <a:r>
              <a:rPr lang="it-IT" b="0" i="0" u="none" strike="noStrike" dirty="0">
                <a:solidFill>
                  <a:srgbClr val="000000"/>
                </a:solidFill>
                <a:effectLst/>
                <a:latin typeface="Arial" panose="020B0604020202020204" pitchFamily="34" charset="0"/>
                <a:cs typeface="Arial" panose="020B0604020202020204" pitchFamily="34" charset="0"/>
              </a:rPr>
              <a:t> real-time data </a:t>
            </a:r>
            <a:r>
              <a:rPr lang="it-IT" b="0" i="0" u="none" strike="noStrike" dirty="0" err="1">
                <a:solidFill>
                  <a:srgbClr val="000000"/>
                </a:solidFill>
                <a:effectLst/>
                <a:latin typeface="Arial" panose="020B0604020202020204" pitchFamily="34" charset="0"/>
                <a:cs typeface="Arial" panose="020B0604020202020204" pitchFamily="34" charset="0"/>
              </a:rPr>
              <a:t>safely</a:t>
            </a:r>
            <a:endParaRPr lang="it-IT" b="0" i="0" u="none" strike="noStrike" dirty="0">
              <a:solidFill>
                <a:srgbClr val="000000"/>
              </a:solidFill>
              <a:effectLst/>
              <a:latin typeface="Arial" panose="020B0604020202020204" pitchFamily="34" charset="0"/>
              <a:cs typeface="Arial" panose="020B0604020202020204" pitchFamily="34" charset="0"/>
            </a:endParaRPr>
          </a:p>
          <a:p>
            <a:pPr lvl="1" algn="just"/>
            <a:endParaRPr lang="it-IT" dirty="0">
              <a:solidFill>
                <a:srgbClr val="000000"/>
              </a:solidFill>
              <a:latin typeface="Arial" panose="020B0604020202020204" pitchFamily="34" charset="0"/>
              <a:cs typeface="Arial" panose="020B0604020202020204" pitchFamily="34" charset="0"/>
            </a:endParaRPr>
          </a:p>
          <a:p>
            <a:pPr marL="90488" lvl="1" indent="-36513" algn="ctr"/>
            <a:r>
              <a:rPr lang="it-IT" b="1" dirty="0">
                <a:latin typeface="Arial" panose="020B0604020202020204" pitchFamily="34" charset="0"/>
                <a:cs typeface="Arial" panose="020B0604020202020204" pitchFamily="34" charset="0"/>
              </a:rPr>
              <a:t>BENEFITS</a:t>
            </a:r>
            <a:endParaRPr lang="it-IT" b="0" i="0" u="none" strike="noStrike" dirty="0">
              <a:solidFill>
                <a:srgbClr val="000000"/>
              </a:solidFill>
              <a:effectLst/>
            </a:endParaRPr>
          </a:p>
          <a:p>
            <a:pPr marL="742950" lvl="1" indent="-285750" algn="just">
              <a:buFont typeface="Arial" panose="020B0604020202020204" pitchFamily="34" charset="0"/>
              <a:buChar char="•"/>
            </a:pPr>
            <a:r>
              <a:rPr lang="it-IT" dirty="0" err="1">
                <a:solidFill>
                  <a:srgbClr val="000000"/>
                </a:solidFill>
                <a:latin typeface="Arial" panose="020B0604020202020204" pitchFamily="34" charset="0"/>
                <a:cs typeface="Arial" panose="020B0604020202020204" pitchFamily="34" charset="0"/>
              </a:rPr>
              <a:t>Reduced</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responder</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exposure</a:t>
            </a:r>
            <a:endParaRPr lang="it-IT" dirty="0">
              <a:solidFill>
                <a:srgbClr val="000000"/>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it-IT" dirty="0">
                <a:solidFill>
                  <a:srgbClr val="000000"/>
                </a:solidFill>
                <a:latin typeface="Arial" panose="020B0604020202020204" pitchFamily="34" charset="0"/>
                <a:cs typeface="Arial" panose="020B0604020202020204" pitchFamily="34" charset="0"/>
              </a:rPr>
              <a:t>Integration with AI: Mapping, </a:t>
            </a:r>
            <a:r>
              <a:rPr lang="it-IT" dirty="0" err="1">
                <a:solidFill>
                  <a:srgbClr val="000000"/>
                </a:solidFill>
                <a:latin typeface="Arial" panose="020B0604020202020204" pitchFamily="34" charset="0"/>
                <a:cs typeface="Arial" panose="020B0604020202020204" pitchFamily="34" charset="0"/>
              </a:rPr>
              <a:t>plume</a:t>
            </a:r>
            <a:r>
              <a:rPr lang="it-IT" dirty="0">
                <a:solidFill>
                  <a:srgbClr val="000000"/>
                </a:solidFill>
                <a:latin typeface="Arial" panose="020B0604020202020204" pitchFamily="34" charset="0"/>
                <a:cs typeface="Arial" panose="020B0604020202020204" pitchFamily="34" charset="0"/>
              </a:rPr>
              <a:t> tracking</a:t>
            </a:r>
          </a:p>
        </p:txBody>
      </p:sp>
      <p:pic>
        <p:nvPicPr>
          <p:cNvPr id="12" name="Untitled design (1)">
            <a:hlinkClick r:id="" action="ppaction://media"/>
            <a:extLst>
              <a:ext uri="{FF2B5EF4-FFF2-40B4-BE49-F238E27FC236}">
                <a16:creationId xmlns:a16="http://schemas.microsoft.com/office/drawing/2014/main" id="{8D2A9DAB-B879-0B4A-C5ED-59148A02AE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8940" y="2037194"/>
            <a:ext cx="6104468" cy="3433763"/>
          </a:xfrm>
          <a:prstGeom prst="rect">
            <a:avLst/>
          </a:prstGeom>
        </p:spPr>
      </p:pic>
      <p:sp>
        <p:nvSpPr>
          <p:cNvPr id="13" name="CasellaDiTesto 12">
            <a:extLst>
              <a:ext uri="{FF2B5EF4-FFF2-40B4-BE49-F238E27FC236}">
                <a16:creationId xmlns:a16="http://schemas.microsoft.com/office/drawing/2014/main" id="{6094C6A7-D25A-C7C6-E485-BDC7FD8C838E}"/>
              </a:ext>
            </a:extLst>
          </p:cNvPr>
          <p:cNvSpPr txBox="1"/>
          <p:nvPr/>
        </p:nvSpPr>
        <p:spPr>
          <a:xfrm>
            <a:off x="5918940" y="5571380"/>
            <a:ext cx="6273060" cy="261610"/>
          </a:xfrm>
          <a:prstGeom prst="rect">
            <a:avLst/>
          </a:prstGeom>
          <a:noFill/>
        </p:spPr>
        <p:txBody>
          <a:bodyPr wrap="square" rtlCol="0">
            <a:spAutoFit/>
          </a:bodyPr>
          <a:lstStyle/>
          <a:p>
            <a:pPr algn="ctr"/>
            <a:r>
              <a:rPr lang="en-GB" sz="1050" dirty="0">
                <a:latin typeface="Arial" panose="020B0604020202020204" pitchFamily="34" charset="0"/>
                <a:cs typeface="Arial" panose="020B0604020202020204" pitchFamily="34" charset="0"/>
              </a:rPr>
              <a:t>Full video: </a:t>
            </a:r>
            <a:r>
              <a:rPr lang="en-GB" sz="1050" dirty="0">
                <a:latin typeface="Arial" panose="020B0604020202020204" pitchFamily="34" charset="0"/>
                <a:cs typeface="Arial" panose="020B0604020202020204" pitchFamily="34" charset="0"/>
                <a:hlinkClick r:id="rId6"/>
              </a:rPr>
              <a:t>https://www.youtube.com/watch?v=BXaAUmS5Lqg&amp;t=62s</a:t>
            </a:r>
            <a:r>
              <a:rPr lang="en-GB" sz="105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3799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3E64E6-2E4D-8410-04C1-14DB24CCB6BA}"/>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47E814C7-0FA2-9575-6BE6-67B25F3733F6}"/>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334C9DDC-84D1-0D81-CDCB-96B3AD8B49B5}"/>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27B2EAA6-CCE7-810A-024C-1EE5513A39BC}"/>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3391881C-BC9D-937D-26EE-F54079EE2B8D}"/>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27</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7A26C902-8C9E-4E57-4381-5EB260031ED7}"/>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27310559-AAAE-ECD1-5055-FD0C781295D5}"/>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4: </a:t>
            </a:r>
            <a:r>
              <a:rPr lang="it-IT" b="1" i="0" u="none" strike="noStrike" dirty="0" err="1">
                <a:solidFill>
                  <a:srgbClr val="000000"/>
                </a:solidFill>
                <a:effectLst/>
                <a:latin typeface="Arial" panose="020B0604020202020204" pitchFamily="34" charset="0"/>
                <a:cs typeface="Arial" panose="020B0604020202020204" pitchFamily="34" charset="0"/>
              </a:rPr>
              <a:t>Autonomous</a:t>
            </a:r>
            <a:r>
              <a:rPr lang="it-IT" b="1" i="0" u="none" strike="noStrike" dirty="0">
                <a:solidFill>
                  <a:srgbClr val="000000"/>
                </a:solidFill>
                <a:effectLst/>
                <a:latin typeface="Arial" panose="020B0604020202020204" pitchFamily="34" charset="0"/>
                <a:cs typeface="Arial" panose="020B0604020202020204" pitchFamily="34" charset="0"/>
              </a:rPr>
              <a:t> </a:t>
            </a:r>
            <a:r>
              <a:rPr lang="it-IT" b="1" i="0" u="none" strike="noStrike" dirty="0" err="1">
                <a:solidFill>
                  <a:srgbClr val="000000"/>
                </a:solidFill>
                <a:effectLst/>
                <a:latin typeface="Arial" panose="020B0604020202020204" pitchFamily="34" charset="0"/>
                <a:cs typeface="Arial" panose="020B0604020202020204" pitchFamily="34" charset="0"/>
              </a:rPr>
              <a:t>Drones</a:t>
            </a:r>
            <a:r>
              <a:rPr lang="it-IT" b="1" i="0" u="none" strike="noStrike" dirty="0">
                <a:solidFill>
                  <a:srgbClr val="000000"/>
                </a:solidFill>
                <a:effectLst/>
                <a:latin typeface="Arial" panose="020B0604020202020204" pitchFamily="34" charset="0"/>
                <a:cs typeface="Arial" panose="020B0604020202020204" pitchFamily="34" charset="0"/>
              </a:rPr>
              <a:t> for CBRN </a:t>
            </a:r>
            <a:r>
              <a:rPr lang="it-IT" b="1" i="0" u="none" strike="noStrike" dirty="0" err="1">
                <a:solidFill>
                  <a:srgbClr val="000000"/>
                </a:solidFill>
                <a:effectLst/>
                <a:latin typeface="Arial" panose="020B0604020202020204" pitchFamily="34" charset="0"/>
                <a:cs typeface="Arial" panose="020B0604020202020204" pitchFamily="34" charset="0"/>
              </a:rPr>
              <a:t>Detection</a:t>
            </a:r>
            <a:endParaRPr lang="it-IT" b="1" i="0" u="none" strike="noStrike" dirty="0">
              <a:solidFill>
                <a:srgbClr val="000000"/>
              </a:solidFill>
              <a:effectLst/>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93CA7952-5765-BCD6-B6DA-C5EBE84F46A0}"/>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1 – </a:t>
            </a:r>
            <a:r>
              <a:rPr lang="it-IT" i="1" dirty="0">
                <a:solidFill>
                  <a:srgbClr val="000000"/>
                </a:solidFill>
                <a:latin typeface="Arial" panose="020B0604020202020204" pitchFamily="34" charset="0"/>
                <a:cs typeface="Arial" panose="020B0604020202020204" pitchFamily="34" charset="0"/>
              </a:rPr>
              <a:t>University of Rome Tor Vergata. Prof. Gaudio, Dr. Martellucci, Dr. Chierici, Dr. Di Giovanni, Dr. Rossi</a:t>
            </a:r>
            <a:endParaRPr lang="it-IT" sz="1050" i="1" dirty="0">
              <a:solidFill>
                <a:srgbClr val="000000"/>
              </a:solidFill>
              <a:latin typeface="Arial" panose="020B0604020202020204" pitchFamily="34" charset="0"/>
              <a:cs typeface="Arial" panose="020B0604020202020204" pitchFamily="34" charset="0"/>
            </a:endParaRPr>
          </a:p>
        </p:txBody>
      </p:sp>
      <p:pic>
        <p:nvPicPr>
          <p:cNvPr id="11" name="Immagine 10">
            <a:extLst>
              <a:ext uri="{FF2B5EF4-FFF2-40B4-BE49-F238E27FC236}">
                <a16:creationId xmlns:a16="http://schemas.microsoft.com/office/drawing/2014/main" id="{27356A9C-DB7E-65A3-B5A3-3B49190460CB}"/>
              </a:ext>
            </a:extLst>
          </p:cNvPr>
          <p:cNvPicPr>
            <a:picLocks noChangeAspect="1"/>
          </p:cNvPicPr>
          <p:nvPr/>
        </p:nvPicPr>
        <p:blipFill>
          <a:blip r:embed="rId3"/>
          <a:stretch>
            <a:fillRect/>
          </a:stretch>
        </p:blipFill>
        <p:spPr>
          <a:xfrm>
            <a:off x="52797" y="2278519"/>
            <a:ext cx="5867177" cy="3116441"/>
          </a:xfrm>
          <a:prstGeom prst="rect">
            <a:avLst/>
          </a:prstGeom>
        </p:spPr>
      </p:pic>
      <p:pic>
        <p:nvPicPr>
          <p:cNvPr id="14" name="Immagine 13">
            <a:extLst>
              <a:ext uri="{FF2B5EF4-FFF2-40B4-BE49-F238E27FC236}">
                <a16:creationId xmlns:a16="http://schemas.microsoft.com/office/drawing/2014/main" id="{09F03A31-8AA5-A855-5A4B-65763395B4F4}"/>
              </a:ext>
            </a:extLst>
          </p:cNvPr>
          <p:cNvPicPr>
            <a:picLocks noChangeAspect="1"/>
          </p:cNvPicPr>
          <p:nvPr/>
        </p:nvPicPr>
        <p:blipFill>
          <a:blip r:embed="rId4"/>
          <a:stretch>
            <a:fillRect/>
          </a:stretch>
        </p:blipFill>
        <p:spPr>
          <a:xfrm>
            <a:off x="6096000" y="2567848"/>
            <a:ext cx="5867177" cy="2335194"/>
          </a:xfrm>
          <a:prstGeom prst="rect">
            <a:avLst/>
          </a:prstGeom>
        </p:spPr>
      </p:pic>
      <p:sp>
        <p:nvSpPr>
          <p:cNvPr id="15" name="CasellaDiTesto 14">
            <a:extLst>
              <a:ext uri="{FF2B5EF4-FFF2-40B4-BE49-F238E27FC236}">
                <a16:creationId xmlns:a16="http://schemas.microsoft.com/office/drawing/2014/main" id="{677ABA90-64E0-3F80-BE03-5FD1B19856B9}"/>
              </a:ext>
            </a:extLst>
          </p:cNvPr>
          <p:cNvSpPr txBox="1"/>
          <p:nvPr/>
        </p:nvSpPr>
        <p:spPr>
          <a:xfrm>
            <a:off x="0" y="5394960"/>
            <a:ext cx="12192000" cy="1200329"/>
          </a:xfrm>
          <a:prstGeom prst="rect">
            <a:avLst/>
          </a:prstGeom>
          <a:noFill/>
        </p:spPr>
        <p:txBody>
          <a:bodyPr wrap="square" rtlCol="0">
            <a:spAutoFit/>
          </a:bodyPr>
          <a:lstStyle/>
          <a:p>
            <a:pPr marL="171450" indent="-171450" algn="just">
              <a:buFont typeface="Arial" panose="020B0604020202020204" pitchFamily="34" charset="0"/>
              <a:buChar char="•"/>
            </a:pPr>
            <a:r>
              <a:rPr lang="en-GB" sz="800" dirty="0">
                <a:latin typeface="Arial" panose="020B0604020202020204" pitchFamily="34" charset="0"/>
                <a:cs typeface="Arial" panose="020B0604020202020204" pitchFamily="34" charset="0"/>
              </a:rPr>
              <a:t>Chierici A., MALIZIA A, Di Giovanni D., </a:t>
            </a:r>
            <a:r>
              <a:rPr lang="en-GB" sz="800" dirty="0" err="1">
                <a:latin typeface="Arial" panose="020B0604020202020204" pitchFamily="34" charset="0"/>
                <a:cs typeface="Arial" panose="020B0604020202020204" pitchFamily="34" charset="0"/>
              </a:rPr>
              <a:t>Ciolini</a:t>
            </a:r>
            <a:r>
              <a:rPr lang="en-GB" sz="800" dirty="0">
                <a:latin typeface="Arial" panose="020B0604020202020204" pitchFamily="34" charset="0"/>
                <a:cs typeface="Arial" panose="020B0604020202020204" pitchFamily="34" charset="0"/>
              </a:rPr>
              <a:t> R., d'Errico F. (2022). </a:t>
            </a:r>
            <a:r>
              <a:rPr lang="en-GB" sz="800" b="1" dirty="0">
                <a:latin typeface="Arial" panose="020B0604020202020204" pitchFamily="34" charset="0"/>
                <a:cs typeface="Arial" panose="020B0604020202020204" pitchFamily="34" charset="0"/>
              </a:rPr>
              <a:t>A High- Performance Gamma Spectrometer for Unmanned Systems Based on Off-the- Shelf Components</a:t>
            </a:r>
            <a:r>
              <a:rPr lang="en-GB" sz="800" dirty="0">
                <a:latin typeface="Arial" panose="020B0604020202020204" pitchFamily="34" charset="0"/>
                <a:cs typeface="Arial" panose="020B0604020202020204" pitchFamily="34" charset="0"/>
              </a:rPr>
              <a:t>. SENSORS, vol. 22, 1078, ISSN: 1424-8220, </a:t>
            </a:r>
            <a:r>
              <a:rPr lang="en-GB" sz="800" dirty="0" err="1">
                <a:latin typeface="Arial" panose="020B0604020202020204" pitchFamily="34" charset="0"/>
                <a:cs typeface="Arial" panose="020B0604020202020204" pitchFamily="34" charset="0"/>
              </a:rPr>
              <a:t>doi</a:t>
            </a:r>
            <a:r>
              <a:rPr lang="en-GB" sz="800" dirty="0">
                <a:latin typeface="Arial" panose="020B0604020202020204" pitchFamily="34" charset="0"/>
                <a:cs typeface="Arial" panose="020B0604020202020204" pitchFamily="34" charset="0"/>
              </a:rPr>
              <a:t>: 10.3390/s22031078   </a:t>
            </a:r>
          </a:p>
          <a:p>
            <a:pPr marL="171450" indent="-171450" algn="just">
              <a:buFont typeface="Arial" panose="020B0604020202020204" pitchFamily="34" charset="0"/>
              <a:buChar char="•"/>
            </a:pPr>
            <a:r>
              <a:rPr lang="en-GB" sz="800" dirty="0">
                <a:latin typeface="Arial" panose="020B0604020202020204" pitchFamily="34" charset="0"/>
                <a:cs typeface="Arial" panose="020B0604020202020204" pitchFamily="34" charset="0"/>
              </a:rPr>
              <a:t>Chierici A., MALIZIA A, Di Giovanni D., </a:t>
            </a:r>
            <a:r>
              <a:rPr lang="en-GB" sz="800" dirty="0" err="1">
                <a:latin typeface="Arial" panose="020B0604020202020204" pitchFamily="34" charset="0"/>
                <a:cs typeface="Arial" panose="020B0604020202020204" pitchFamily="34" charset="0"/>
              </a:rPr>
              <a:t>Fumian</a:t>
            </a:r>
            <a:r>
              <a:rPr lang="en-GB" sz="800" dirty="0">
                <a:latin typeface="Arial" panose="020B0604020202020204" pitchFamily="34" charset="0"/>
                <a:cs typeface="Arial" panose="020B0604020202020204" pitchFamily="34" charset="0"/>
              </a:rPr>
              <a:t> F., Martellucci L., Gaudio P., d'Errico F. (2021). </a:t>
            </a:r>
            <a:r>
              <a:rPr lang="en-GB" sz="800" b="1" dirty="0">
                <a:latin typeface="Arial" panose="020B0604020202020204" pitchFamily="34" charset="0"/>
                <a:cs typeface="Arial" panose="020B0604020202020204" pitchFamily="34" charset="0"/>
              </a:rPr>
              <a:t>A low-cost radiation detection system to monitor radioactive environments by unmanned vehicles</a:t>
            </a:r>
            <a:r>
              <a:rPr lang="en-GB" sz="800" dirty="0">
                <a:latin typeface="Arial" panose="020B0604020202020204" pitchFamily="34" charset="0"/>
                <a:cs typeface="Arial" panose="020B0604020202020204" pitchFamily="34" charset="0"/>
              </a:rPr>
              <a:t>. THE EUROPEAN PHYSICAL JOURNAL PLUS, vol. 136, 314, ISSN: 2190-5444, </a:t>
            </a:r>
            <a:r>
              <a:rPr lang="en-GB" sz="800" dirty="0" err="1">
                <a:latin typeface="Arial" panose="020B0604020202020204" pitchFamily="34" charset="0"/>
                <a:cs typeface="Arial" panose="020B0604020202020204" pitchFamily="34" charset="0"/>
              </a:rPr>
              <a:t>doi</a:t>
            </a:r>
            <a:r>
              <a:rPr lang="en-GB" sz="800" dirty="0">
                <a:latin typeface="Arial" panose="020B0604020202020204" pitchFamily="34" charset="0"/>
                <a:cs typeface="Arial" panose="020B0604020202020204" pitchFamily="34" charset="0"/>
              </a:rPr>
              <a:t>: 10.1140/</a:t>
            </a:r>
            <a:r>
              <a:rPr lang="en-GB" sz="800" dirty="0" err="1">
                <a:latin typeface="Arial" panose="020B0604020202020204" pitchFamily="34" charset="0"/>
                <a:cs typeface="Arial" panose="020B0604020202020204" pitchFamily="34" charset="0"/>
              </a:rPr>
              <a:t>epjp</a:t>
            </a:r>
            <a:r>
              <a:rPr lang="en-GB" sz="800" dirty="0">
                <a:latin typeface="Arial" panose="020B0604020202020204" pitchFamily="34" charset="0"/>
                <a:cs typeface="Arial" panose="020B0604020202020204" pitchFamily="34" charset="0"/>
              </a:rPr>
              <a:t>/s13360- 021-01276-4 </a:t>
            </a:r>
          </a:p>
          <a:p>
            <a:pPr marL="171450" indent="-171450" algn="just">
              <a:buFont typeface="Arial" panose="020B0604020202020204" pitchFamily="34" charset="0"/>
              <a:buChar char="•"/>
            </a:pPr>
            <a:r>
              <a:rPr lang="en-GB" sz="800" dirty="0">
                <a:latin typeface="Arial" panose="020B0604020202020204" pitchFamily="34" charset="0"/>
                <a:cs typeface="Arial" panose="020B0604020202020204" pitchFamily="34" charset="0"/>
              </a:rPr>
              <a:t>Marturano F., Ciparisse J.-F., Chierici A., d’Errico F., Di Giovanni D., </a:t>
            </a:r>
            <a:r>
              <a:rPr lang="en-GB" sz="800" dirty="0" err="1">
                <a:latin typeface="Arial" panose="020B0604020202020204" pitchFamily="34" charset="0"/>
                <a:cs typeface="Arial" panose="020B0604020202020204" pitchFamily="34" charset="0"/>
              </a:rPr>
              <a:t>Fumian</a:t>
            </a:r>
            <a:r>
              <a:rPr lang="en-GB" sz="800" dirty="0">
                <a:latin typeface="Arial" panose="020B0604020202020204" pitchFamily="34" charset="0"/>
                <a:cs typeface="Arial" panose="020B0604020202020204" pitchFamily="34" charset="0"/>
              </a:rPr>
              <a:t> F., Rossi R., Martellucci L., Gaudio P., MALIZIA A (2020). </a:t>
            </a:r>
            <a:r>
              <a:rPr lang="en-GB" sz="800" b="1" dirty="0">
                <a:latin typeface="Arial" panose="020B0604020202020204" pitchFamily="34" charset="0"/>
                <a:cs typeface="Arial" panose="020B0604020202020204" pitchFamily="34" charset="0"/>
              </a:rPr>
              <a:t>Enhancing radiation detection by drones through numerical fluid dynamics simulations</a:t>
            </a:r>
            <a:r>
              <a:rPr lang="en-GB" sz="800" dirty="0">
                <a:latin typeface="Arial" panose="020B0604020202020204" pitchFamily="34" charset="0"/>
                <a:cs typeface="Arial" panose="020B0604020202020204" pitchFamily="34" charset="0"/>
              </a:rPr>
              <a:t>. SENSORS, vol. 16, 1770, ISSN: 1424-8220, </a:t>
            </a:r>
            <a:r>
              <a:rPr lang="en-GB" sz="800" dirty="0" err="1">
                <a:latin typeface="Arial" panose="020B0604020202020204" pitchFamily="34" charset="0"/>
                <a:cs typeface="Arial" panose="020B0604020202020204" pitchFamily="34" charset="0"/>
              </a:rPr>
              <a:t>doi</a:t>
            </a:r>
            <a:r>
              <a:rPr lang="en-GB" sz="800" dirty="0">
                <a:latin typeface="Arial" panose="020B0604020202020204" pitchFamily="34" charset="0"/>
                <a:cs typeface="Arial" panose="020B0604020202020204" pitchFamily="34" charset="0"/>
              </a:rPr>
              <a:t>: 10.3390/s20061770 </a:t>
            </a:r>
          </a:p>
          <a:p>
            <a:pPr marL="171450" indent="-171450" algn="just">
              <a:buFont typeface="Arial" panose="020B0604020202020204" pitchFamily="34" charset="0"/>
              <a:buChar char="•"/>
            </a:pPr>
            <a:r>
              <a:rPr lang="en-GB" sz="800" dirty="0">
                <a:latin typeface="Arial" panose="020B0604020202020204" pitchFamily="34" charset="0"/>
                <a:cs typeface="Arial" panose="020B0604020202020204" pitchFamily="34" charset="0"/>
              </a:rPr>
              <a:t>Carminati, G, MALIZIA A, d’Errico, F, Gaudio, P (2021). </a:t>
            </a:r>
            <a:r>
              <a:rPr lang="en-GB" sz="800" b="1" dirty="0">
                <a:latin typeface="Arial" panose="020B0604020202020204" pitchFamily="34" charset="0"/>
                <a:cs typeface="Arial" panose="020B0604020202020204" pitchFamily="34" charset="0"/>
              </a:rPr>
              <a:t>Design of Miniaturized Sensors for a Mission-Oriented UAV Application: A New Pathway for Early Warning</a:t>
            </a:r>
            <a:r>
              <a:rPr lang="en-GB" sz="800" dirty="0">
                <a:latin typeface="Arial" panose="020B0604020202020204" pitchFamily="34" charset="0"/>
                <a:cs typeface="Arial" panose="020B0604020202020204" pitchFamily="34" charset="0"/>
              </a:rPr>
              <a:t>. INTERNATIONAL JOURNAL OF SAFETY AND SECURITY ENGINEERING, vol. 11, p. 435-444, ISSN: 2041-9031, </a:t>
            </a:r>
            <a:r>
              <a:rPr lang="en-GB" sz="800" dirty="0" err="1">
                <a:latin typeface="Arial" panose="020B0604020202020204" pitchFamily="34" charset="0"/>
                <a:cs typeface="Arial" panose="020B0604020202020204" pitchFamily="34" charset="0"/>
              </a:rPr>
              <a:t>doi</a:t>
            </a:r>
            <a:r>
              <a:rPr lang="en-GB" sz="800" dirty="0">
                <a:latin typeface="Arial" panose="020B0604020202020204" pitchFamily="34" charset="0"/>
                <a:cs typeface="Arial" panose="020B0604020202020204" pitchFamily="34" charset="0"/>
              </a:rPr>
              <a:t>: 10.18280/ijsse.110417  </a:t>
            </a:r>
          </a:p>
          <a:p>
            <a:pPr marL="171450" indent="-171450" algn="just">
              <a:buFont typeface="Arial" panose="020B0604020202020204" pitchFamily="34" charset="0"/>
              <a:buChar char="•"/>
            </a:pPr>
            <a:r>
              <a:rPr lang="en-GB" sz="800" dirty="0">
                <a:latin typeface="Arial" panose="020B0604020202020204" pitchFamily="34" charset="0"/>
                <a:cs typeface="Arial" panose="020B0604020202020204" pitchFamily="34" charset="0"/>
              </a:rPr>
              <a:t>Martellucci, L., Chierici, A., Di Giovanni, D., </a:t>
            </a:r>
            <a:r>
              <a:rPr lang="en-GB" sz="800" dirty="0" err="1">
                <a:latin typeface="Arial" panose="020B0604020202020204" pitchFamily="34" charset="0"/>
                <a:cs typeface="Arial" panose="020B0604020202020204" pitchFamily="34" charset="0"/>
              </a:rPr>
              <a:t>Fumian</a:t>
            </a:r>
            <a:r>
              <a:rPr lang="en-GB" sz="800" dirty="0">
                <a:latin typeface="Arial" panose="020B0604020202020204" pitchFamily="34" charset="0"/>
                <a:cs typeface="Arial" panose="020B0604020202020204" pitchFamily="34" charset="0"/>
              </a:rPr>
              <a:t>, F., MALIZIA A, Gaudio, P. (2021). </a:t>
            </a:r>
            <a:r>
              <a:rPr lang="en-GB" sz="800" b="1" dirty="0">
                <a:latin typeface="Arial" panose="020B0604020202020204" pitchFamily="34" charset="0"/>
                <a:cs typeface="Arial" panose="020B0604020202020204" pitchFamily="34" charset="0"/>
              </a:rPr>
              <a:t>Drones and sensors ecosystem to maximise the storm effects in case of </a:t>
            </a:r>
            <a:r>
              <a:rPr lang="en-GB" sz="800" b="1" dirty="0" err="1">
                <a:latin typeface="Arial" panose="020B0604020202020204" pitchFamily="34" charset="0"/>
                <a:cs typeface="Arial" panose="020B0604020202020204" pitchFamily="34" charset="0"/>
              </a:rPr>
              <a:t>cbrne</a:t>
            </a:r>
            <a:r>
              <a:rPr lang="en-GB" sz="800" b="1" dirty="0">
                <a:latin typeface="Arial" panose="020B0604020202020204" pitchFamily="34" charset="0"/>
                <a:cs typeface="Arial" panose="020B0604020202020204" pitchFamily="34" charset="0"/>
              </a:rPr>
              <a:t> dispersion in large geographic areas</a:t>
            </a:r>
            <a:r>
              <a:rPr lang="en-GB" sz="800" dirty="0">
                <a:latin typeface="Arial" panose="020B0604020202020204" pitchFamily="34" charset="0"/>
                <a:cs typeface="Arial" panose="020B0604020202020204" pitchFamily="34" charset="0"/>
              </a:rPr>
              <a:t>. INTERNATIONAL JOURNAL OF SAFETY AND SECURITY ENGINEERING, vol. 11, p. 377- 386, ISSN: 2041-9031, </a:t>
            </a:r>
            <a:r>
              <a:rPr lang="en-GB" sz="800" dirty="0" err="1">
                <a:latin typeface="Arial" panose="020B0604020202020204" pitchFamily="34" charset="0"/>
                <a:cs typeface="Arial" panose="020B0604020202020204" pitchFamily="34" charset="0"/>
              </a:rPr>
              <a:t>doi</a:t>
            </a:r>
            <a:r>
              <a:rPr lang="en-GB" sz="800" dirty="0">
                <a:latin typeface="Arial" panose="020B0604020202020204" pitchFamily="34" charset="0"/>
                <a:cs typeface="Arial" panose="020B0604020202020204" pitchFamily="34" charset="0"/>
              </a:rPr>
              <a:t>: 10.18280/ijsse.110411 </a:t>
            </a:r>
          </a:p>
        </p:txBody>
      </p:sp>
    </p:spTree>
    <p:extLst>
      <p:ext uri="{BB962C8B-B14F-4D97-AF65-F5344CB8AC3E}">
        <p14:creationId xmlns:p14="http://schemas.microsoft.com/office/powerpoint/2010/main" val="154173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BA34CA-3AF0-FFF1-0532-FC42B805F0CD}"/>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76C2D60C-EA00-4A5C-3F86-C01A51B74CAB}"/>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97FE2163-9A22-0F88-6866-F7BE8850D4F0}"/>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A969E34F-DE1C-F858-2057-DBBD47A0ADAE}"/>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FF74C2E0-7510-9989-3540-FE1DB743BB3C}"/>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28</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D8E512C0-C569-9BE7-FCA8-D99F5677D0D0}"/>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444E239F-4128-3DAB-E6F8-1B2679396739}"/>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4: </a:t>
            </a:r>
            <a:r>
              <a:rPr lang="it-IT" b="1" i="0" u="none" strike="noStrike" dirty="0" err="1">
                <a:solidFill>
                  <a:srgbClr val="000000"/>
                </a:solidFill>
                <a:effectLst/>
                <a:latin typeface="Arial" panose="020B0604020202020204" pitchFamily="34" charset="0"/>
                <a:cs typeface="Arial" panose="020B0604020202020204" pitchFamily="34" charset="0"/>
              </a:rPr>
              <a:t>Autonomous</a:t>
            </a:r>
            <a:r>
              <a:rPr lang="it-IT" b="1" i="0" u="none" strike="noStrike" dirty="0">
                <a:solidFill>
                  <a:srgbClr val="000000"/>
                </a:solidFill>
                <a:effectLst/>
                <a:latin typeface="Arial" panose="020B0604020202020204" pitchFamily="34" charset="0"/>
                <a:cs typeface="Arial" panose="020B0604020202020204" pitchFamily="34" charset="0"/>
              </a:rPr>
              <a:t> </a:t>
            </a:r>
            <a:r>
              <a:rPr lang="it-IT" b="1" i="0" u="none" strike="noStrike" dirty="0" err="1">
                <a:solidFill>
                  <a:srgbClr val="000000"/>
                </a:solidFill>
                <a:effectLst/>
                <a:latin typeface="Arial" panose="020B0604020202020204" pitchFamily="34" charset="0"/>
                <a:cs typeface="Arial" panose="020B0604020202020204" pitchFamily="34" charset="0"/>
              </a:rPr>
              <a:t>Drones</a:t>
            </a:r>
            <a:r>
              <a:rPr lang="it-IT" b="1" i="0" u="none" strike="noStrike" dirty="0">
                <a:solidFill>
                  <a:srgbClr val="000000"/>
                </a:solidFill>
                <a:effectLst/>
                <a:latin typeface="Arial" panose="020B0604020202020204" pitchFamily="34" charset="0"/>
                <a:cs typeface="Arial" panose="020B0604020202020204" pitchFamily="34" charset="0"/>
              </a:rPr>
              <a:t> for CBRN </a:t>
            </a:r>
            <a:r>
              <a:rPr lang="it-IT" b="1" i="0" u="none" strike="noStrike" dirty="0" err="1">
                <a:solidFill>
                  <a:srgbClr val="000000"/>
                </a:solidFill>
                <a:effectLst/>
                <a:latin typeface="Arial" panose="020B0604020202020204" pitchFamily="34" charset="0"/>
                <a:cs typeface="Arial" panose="020B0604020202020204" pitchFamily="34" charset="0"/>
              </a:rPr>
              <a:t>Detection</a:t>
            </a:r>
            <a:endParaRPr lang="it-IT" b="1" i="0" u="none" strike="noStrike" dirty="0">
              <a:solidFill>
                <a:srgbClr val="000000"/>
              </a:solidFill>
              <a:effectLst/>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7987B8AA-A9E7-761D-8484-36173E347C42}"/>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1 – </a:t>
            </a:r>
            <a:r>
              <a:rPr lang="it-IT" i="1" dirty="0">
                <a:solidFill>
                  <a:srgbClr val="000000"/>
                </a:solidFill>
                <a:latin typeface="Arial" panose="020B0604020202020204" pitchFamily="34" charset="0"/>
                <a:cs typeface="Arial" panose="020B0604020202020204" pitchFamily="34" charset="0"/>
              </a:rPr>
              <a:t>University of Rome Tor Vergata. Prof. Gaudio, Dr. Martellucci, Dr. Chierici, Dr. Di Giovanni, Dr. Rossi</a:t>
            </a:r>
            <a:endParaRPr lang="it-IT" sz="1050" i="1" dirty="0">
              <a:solidFill>
                <a:srgbClr val="000000"/>
              </a:solidFill>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EABD3D8E-8407-3741-3302-764C7D1F2AD6}"/>
              </a:ext>
            </a:extLst>
          </p:cNvPr>
          <p:cNvPicPr>
            <a:picLocks noChangeAspect="1"/>
          </p:cNvPicPr>
          <p:nvPr/>
        </p:nvPicPr>
        <p:blipFill>
          <a:blip r:embed="rId3"/>
          <a:srcRect r="52580"/>
          <a:stretch/>
        </p:blipFill>
        <p:spPr>
          <a:xfrm>
            <a:off x="200105" y="2291325"/>
            <a:ext cx="3465659" cy="3301142"/>
          </a:xfrm>
          <a:prstGeom prst="rect">
            <a:avLst/>
          </a:prstGeom>
        </p:spPr>
      </p:pic>
      <p:pic>
        <p:nvPicPr>
          <p:cNvPr id="12" name="Picture 61" descr="A picture containing sky, outdoor&#10;&#10;Description automatically generated">
            <a:extLst>
              <a:ext uri="{FF2B5EF4-FFF2-40B4-BE49-F238E27FC236}">
                <a16:creationId xmlns:a16="http://schemas.microsoft.com/office/drawing/2014/main" id="{4CCBC3E8-BDD2-03F7-6C74-F50ABEC57CE1}"/>
              </a:ext>
            </a:extLst>
          </p:cNvPr>
          <p:cNvPicPr>
            <a:picLocks noChangeAspect="1"/>
          </p:cNvPicPr>
          <p:nvPr/>
        </p:nvPicPr>
        <p:blipFill>
          <a:blip r:embed="rId4"/>
          <a:stretch>
            <a:fillRect/>
          </a:stretch>
        </p:blipFill>
        <p:spPr>
          <a:xfrm>
            <a:off x="5625044" y="2132617"/>
            <a:ext cx="2233726" cy="1675294"/>
          </a:xfrm>
          <a:prstGeom prst="rect">
            <a:avLst/>
          </a:prstGeom>
        </p:spPr>
      </p:pic>
      <p:sp>
        <p:nvSpPr>
          <p:cNvPr id="13" name="TextBox 64">
            <a:extLst>
              <a:ext uri="{FF2B5EF4-FFF2-40B4-BE49-F238E27FC236}">
                <a16:creationId xmlns:a16="http://schemas.microsoft.com/office/drawing/2014/main" id="{47459CA1-FA9D-C10F-02DA-3B58BA3065B4}"/>
              </a:ext>
            </a:extLst>
          </p:cNvPr>
          <p:cNvSpPr txBox="1"/>
          <p:nvPr/>
        </p:nvSpPr>
        <p:spPr>
          <a:xfrm>
            <a:off x="4646650" y="2539708"/>
            <a:ext cx="1170513" cy="276999"/>
          </a:xfrm>
          <a:prstGeom prst="rect">
            <a:avLst/>
          </a:prstGeom>
          <a:noFill/>
        </p:spPr>
        <p:txBody>
          <a:bodyPr wrap="none" rtlCol="0">
            <a:spAutoFit/>
          </a:bodyPr>
          <a:lstStyle/>
          <a:p>
            <a:r>
              <a:rPr lang="en-IT" sz="1200" b="1" dirty="0">
                <a:solidFill>
                  <a:srgbClr val="FF0000"/>
                </a:solidFill>
                <a:latin typeface="Arial" panose="020B0604020202020204" pitchFamily="34" charset="0"/>
                <a:cs typeface="Arial" panose="020B0604020202020204" pitchFamily="34" charset="0"/>
              </a:rPr>
              <a:t>front pid/mox</a:t>
            </a:r>
          </a:p>
        </p:txBody>
      </p:sp>
      <p:sp>
        <p:nvSpPr>
          <p:cNvPr id="14" name="TextBox 66">
            <a:extLst>
              <a:ext uri="{FF2B5EF4-FFF2-40B4-BE49-F238E27FC236}">
                <a16:creationId xmlns:a16="http://schemas.microsoft.com/office/drawing/2014/main" id="{5EF9A236-21BA-7689-C096-68182830F8A9}"/>
              </a:ext>
            </a:extLst>
          </p:cNvPr>
          <p:cNvSpPr txBox="1"/>
          <p:nvPr/>
        </p:nvSpPr>
        <p:spPr>
          <a:xfrm>
            <a:off x="6585987" y="3765776"/>
            <a:ext cx="1358064" cy="307777"/>
          </a:xfrm>
          <a:prstGeom prst="rect">
            <a:avLst/>
          </a:prstGeom>
          <a:solidFill>
            <a:schemeClr val="bg1">
              <a:alpha val="50000"/>
            </a:schemeClr>
          </a:solidFill>
        </p:spPr>
        <p:txBody>
          <a:bodyPr wrap="none" rtlCol="0">
            <a:spAutoFit/>
          </a:bodyPr>
          <a:lstStyle/>
          <a:p>
            <a:r>
              <a:rPr lang="en-IT" sz="1400" b="1" dirty="0">
                <a:solidFill>
                  <a:srgbClr val="FF0000"/>
                </a:solidFill>
                <a:latin typeface="Arial" panose="020B0604020202020204" pitchFamily="34" charset="0"/>
                <a:cs typeface="Arial" panose="020B0604020202020204" pitchFamily="34" charset="0"/>
              </a:rPr>
              <a:t>nadir pid/mox</a:t>
            </a:r>
          </a:p>
        </p:txBody>
      </p:sp>
      <p:grpSp>
        <p:nvGrpSpPr>
          <p:cNvPr id="15" name="Group 55">
            <a:extLst>
              <a:ext uri="{FF2B5EF4-FFF2-40B4-BE49-F238E27FC236}">
                <a16:creationId xmlns:a16="http://schemas.microsoft.com/office/drawing/2014/main" id="{EF4809F1-92BE-62FD-5477-A3E8FD45CA96}"/>
              </a:ext>
            </a:extLst>
          </p:cNvPr>
          <p:cNvGrpSpPr/>
          <p:nvPr/>
        </p:nvGrpSpPr>
        <p:grpSpPr>
          <a:xfrm>
            <a:off x="4224528" y="4179792"/>
            <a:ext cx="3955450" cy="2261168"/>
            <a:chOff x="2473418" y="1749647"/>
            <a:chExt cx="7386339" cy="4979037"/>
          </a:xfrm>
        </p:grpSpPr>
        <p:pic>
          <p:nvPicPr>
            <p:cNvPr id="16" name="Picture 5">
              <a:extLst>
                <a:ext uri="{FF2B5EF4-FFF2-40B4-BE49-F238E27FC236}">
                  <a16:creationId xmlns:a16="http://schemas.microsoft.com/office/drawing/2014/main" id="{E7826D53-49DC-634F-1556-EE75590EB057}"/>
                </a:ext>
              </a:extLst>
            </p:cNvPr>
            <p:cNvPicPr>
              <a:picLocks noChangeAspect="1"/>
            </p:cNvPicPr>
            <p:nvPr/>
          </p:nvPicPr>
          <p:blipFill rotWithShape="1">
            <a:blip r:embed="rId5"/>
            <a:srcRect l="1135" b="28349"/>
            <a:stretch/>
          </p:blipFill>
          <p:spPr>
            <a:xfrm rot="5400000">
              <a:off x="3677069" y="545996"/>
              <a:ext cx="4979037" cy="7386339"/>
            </a:xfrm>
            <a:prstGeom prst="rect">
              <a:avLst/>
            </a:prstGeom>
          </p:spPr>
        </p:pic>
        <p:grpSp>
          <p:nvGrpSpPr>
            <p:cNvPr id="17" name="Group 16">
              <a:extLst>
                <a:ext uri="{FF2B5EF4-FFF2-40B4-BE49-F238E27FC236}">
                  <a16:creationId xmlns:a16="http://schemas.microsoft.com/office/drawing/2014/main" id="{28570BAD-3618-91AD-20F6-A6E49EEA3787}"/>
                </a:ext>
              </a:extLst>
            </p:cNvPr>
            <p:cNvGrpSpPr/>
            <p:nvPr/>
          </p:nvGrpSpPr>
          <p:grpSpPr>
            <a:xfrm>
              <a:off x="3819728" y="2362716"/>
              <a:ext cx="5847879" cy="331503"/>
              <a:chOff x="5183946" y="3103103"/>
              <a:chExt cx="5029200" cy="331503"/>
            </a:xfrm>
          </p:grpSpPr>
          <p:cxnSp>
            <p:nvCxnSpPr>
              <p:cNvPr id="38" name="Straight Connector 11">
                <a:extLst>
                  <a:ext uri="{FF2B5EF4-FFF2-40B4-BE49-F238E27FC236}">
                    <a16:creationId xmlns:a16="http://schemas.microsoft.com/office/drawing/2014/main" id="{B6359724-3133-185F-E502-CA3A800A887D}"/>
                  </a:ext>
                </a:extLst>
              </p:cNvPr>
              <p:cNvCxnSpPr/>
              <p:nvPr/>
            </p:nvCxnSpPr>
            <p:spPr>
              <a:xfrm>
                <a:off x="5183946" y="3139331"/>
                <a:ext cx="0" cy="295275"/>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12">
                <a:extLst>
                  <a:ext uri="{FF2B5EF4-FFF2-40B4-BE49-F238E27FC236}">
                    <a16:creationId xmlns:a16="http://schemas.microsoft.com/office/drawing/2014/main" id="{3E23EA59-4104-9F23-5CD9-808BFA98E74E}"/>
                  </a:ext>
                </a:extLst>
              </p:cNvPr>
              <p:cNvCxnSpPr>
                <a:cxnSpLocks/>
              </p:cNvCxnSpPr>
              <p:nvPr/>
            </p:nvCxnSpPr>
            <p:spPr>
              <a:xfrm flipH="1">
                <a:off x="5183946" y="3238500"/>
                <a:ext cx="5029200" cy="41819"/>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15">
                <a:extLst>
                  <a:ext uri="{FF2B5EF4-FFF2-40B4-BE49-F238E27FC236}">
                    <a16:creationId xmlns:a16="http://schemas.microsoft.com/office/drawing/2014/main" id="{A1F62F50-0C4F-F030-F4C1-13353690654E}"/>
                  </a:ext>
                </a:extLst>
              </p:cNvPr>
              <p:cNvCxnSpPr/>
              <p:nvPr/>
            </p:nvCxnSpPr>
            <p:spPr>
              <a:xfrm>
                <a:off x="10213127" y="3103103"/>
                <a:ext cx="0" cy="295275"/>
              </a:xfrm>
              <a:prstGeom prst="line">
                <a:avLst/>
              </a:prstGeom>
              <a:ln w="38100">
                <a:solidFill>
                  <a:schemeClr val="tx1">
                    <a:lumMod val="95000"/>
                    <a:lumOff val="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CFEE24D8-7614-71A1-692B-B600C7E58913}"/>
                </a:ext>
              </a:extLst>
            </p:cNvPr>
            <p:cNvSpPr txBox="1"/>
            <p:nvPr/>
          </p:nvSpPr>
          <p:spPr>
            <a:xfrm>
              <a:off x="6594017" y="2085431"/>
              <a:ext cx="962539" cy="488242"/>
            </a:xfrm>
            <a:prstGeom prst="rect">
              <a:avLst/>
            </a:prstGeom>
            <a:solidFill>
              <a:schemeClr val="bg1">
                <a:alpha val="50000"/>
              </a:schemeClr>
            </a:solidFill>
          </p:spPr>
          <p:txBody>
            <a:bodyPr wrap="square" rtlCol="0">
              <a:spAutoFit/>
            </a:bodyPr>
            <a:lstStyle/>
            <a:p>
              <a:r>
                <a:rPr lang="en-IT" dirty="0"/>
                <a:t>40 m</a:t>
              </a:r>
            </a:p>
          </p:txBody>
        </p:sp>
        <p:sp>
          <p:nvSpPr>
            <p:cNvPr id="19" name="Rectangle 18">
              <a:extLst>
                <a:ext uri="{FF2B5EF4-FFF2-40B4-BE49-F238E27FC236}">
                  <a16:creationId xmlns:a16="http://schemas.microsoft.com/office/drawing/2014/main" id="{89109774-B236-554E-58F7-8683B4DFE811}"/>
                </a:ext>
              </a:extLst>
            </p:cNvPr>
            <p:cNvSpPr/>
            <p:nvPr/>
          </p:nvSpPr>
          <p:spPr>
            <a:xfrm>
              <a:off x="3739034" y="2920925"/>
              <a:ext cx="5810600" cy="878386"/>
            </a:xfrm>
            <a:prstGeom prst="rect">
              <a:avLst/>
            </a:prstGeom>
            <a:solidFill>
              <a:schemeClr val="accent6">
                <a:lumMod val="60000"/>
                <a:lumOff val="40000"/>
                <a:alpha val="25000"/>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0" name="TextBox 20">
              <a:extLst>
                <a:ext uri="{FF2B5EF4-FFF2-40B4-BE49-F238E27FC236}">
                  <a16:creationId xmlns:a16="http://schemas.microsoft.com/office/drawing/2014/main" id="{FCF3E984-8226-E9A9-D1E9-70C561C01B8A}"/>
                </a:ext>
              </a:extLst>
            </p:cNvPr>
            <p:cNvSpPr txBox="1"/>
            <p:nvPr/>
          </p:nvSpPr>
          <p:spPr>
            <a:xfrm>
              <a:off x="2862262" y="2766638"/>
              <a:ext cx="1266825" cy="369332"/>
            </a:xfrm>
            <a:prstGeom prst="rect">
              <a:avLst/>
            </a:prstGeom>
            <a:noFill/>
          </p:spPr>
          <p:txBody>
            <a:bodyPr wrap="square" rtlCol="0">
              <a:spAutoFit/>
            </a:bodyPr>
            <a:lstStyle/>
            <a:p>
              <a:r>
                <a:rPr lang="en-IT" b="1" dirty="0"/>
                <a:t>Fly area</a:t>
              </a:r>
            </a:p>
          </p:txBody>
        </p:sp>
        <p:cxnSp>
          <p:nvCxnSpPr>
            <p:cNvPr id="21" name="Straight Arrow Connector 22">
              <a:extLst>
                <a:ext uri="{FF2B5EF4-FFF2-40B4-BE49-F238E27FC236}">
                  <a16:creationId xmlns:a16="http://schemas.microsoft.com/office/drawing/2014/main" id="{B58F70B1-02A2-37DE-960C-F40662D2B256}"/>
                </a:ext>
              </a:extLst>
            </p:cNvPr>
            <p:cNvCxnSpPr>
              <a:cxnSpLocks/>
            </p:cNvCxnSpPr>
            <p:nvPr/>
          </p:nvCxnSpPr>
          <p:spPr>
            <a:xfrm flipH="1">
              <a:off x="4354580" y="3295710"/>
              <a:ext cx="4905357" cy="0"/>
            </a:xfrm>
            <a:prstGeom prst="straightConnector1">
              <a:avLst/>
            </a:prstGeom>
            <a:ln w="34925">
              <a:solidFill>
                <a:schemeClr val="tx1">
                  <a:lumMod val="95000"/>
                  <a:lumOff val="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7">
              <a:extLst>
                <a:ext uri="{FF2B5EF4-FFF2-40B4-BE49-F238E27FC236}">
                  <a16:creationId xmlns:a16="http://schemas.microsoft.com/office/drawing/2014/main" id="{D35C61B2-1B08-9217-C627-1E32DB1272F7}"/>
                </a:ext>
              </a:extLst>
            </p:cNvPr>
            <p:cNvSpPr/>
            <p:nvPr/>
          </p:nvSpPr>
          <p:spPr>
            <a:xfrm>
              <a:off x="9259937" y="3173801"/>
              <a:ext cx="247650" cy="264683"/>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3" name="Oval 28">
              <a:extLst>
                <a:ext uri="{FF2B5EF4-FFF2-40B4-BE49-F238E27FC236}">
                  <a16:creationId xmlns:a16="http://schemas.microsoft.com/office/drawing/2014/main" id="{50D95FF1-4B67-2623-6904-D3A7B14DF5D1}"/>
                </a:ext>
              </a:extLst>
            </p:cNvPr>
            <p:cNvSpPr/>
            <p:nvPr/>
          </p:nvSpPr>
          <p:spPr>
            <a:xfrm>
              <a:off x="4129087" y="3204745"/>
              <a:ext cx="247650" cy="2646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24" name="Straight Arrow Connector 33">
              <a:extLst>
                <a:ext uri="{FF2B5EF4-FFF2-40B4-BE49-F238E27FC236}">
                  <a16:creationId xmlns:a16="http://schemas.microsoft.com/office/drawing/2014/main" id="{3DEE0A85-25A7-EDBE-E367-D3E2E6BAD373}"/>
                </a:ext>
              </a:extLst>
            </p:cNvPr>
            <p:cNvCxnSpPr>
              <a:cxnSpLocks/>
            </p:cNvCxnSpPr>
            <p:nvPr/>
          </p:nvCxnSpPr>
          <p:spPr>
            <a:xfrm flipV="1">
              <a:off x="4376737" y="3360118"/>
              <a:ext cx="4905356" cy="40820"/>
            </a:xfrm>
            <a:prstGeom prst="straightConnector1">
              <a:avLst/>
            </a:prstGeom>
            <a:ln w="34925">
              <a:solidFill>
                <a:schemeClr val="tx1">
                  <a:lumMod val="95000"/>
                  <a:lumOff val="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40">
              <a:extLst>
                <a:ext uri="{FF2B5EF4-FFF2-40B4-BE49-F238E27FC236}">
                  <a16:creationId xmlns:a16="http://schemas.microsoft.com/office/drawing/2014/main" id="{2988EBBD-54D2-1CD0-A721-60C7A144D407}"/>
                </a:ext>
              </a:extLst>
            </p:cNvPr>
            <p:cNvSpPr txBox="1"/>
            <p:nvPr/>
          </p:nvSpPr>
          <p:spPr>
            <a:xfrm>
              <a:off x="8973186" y="3503628"/>
              <a:ext cx="817522" cy="732362"/>
            </a:xfrm>
            <a:prstGeom prst="rect">
              <a:avLst/>
            </a:prstGeom>
            <a:solidFill>
              <a:schemeClr val="bg1">
                <a:alpha val="50000"/>
              </a:schemeClr>
            </a:solidFill>
          </p:spPr>
          <p:txBody>
            <a:bodyPr wrap="square" rtlCol="0">
              <a:spAutoFit/>
            </a:bodyPr>
            <a:lstStyle/>
            <a:p>
              <a:r>
                <a:rPr lang="en-IT" sz="1200" dirty="0"/>
                <a:t>take off </a:t>
              </a:r>
            </a:p>
            <a:p>
              <a:r>
                <a:rPr lang="en-IT" sz="1200" dirty="0"/>
                <a:t>landing</a:t>
              </a:r>
              <a:r>
                <a:rPr lang="en-IT" dirty="0"/>
                <a:t> </a:t>
              </a:r>
            </a:p>
          </p:txBody>
        </p:sp>
        <p:grpSp>
          <p:nvGrpSpPr>
            <p:cNvPr id="26" name="Group 47">
              <a:extLst>
                <a:ext uri="{FF2B5EF4-FFF2-40B4-BE49-F238E27FC236}">
                  <a16:creationId xmlns:a16="http://schemas.microsoft.com/office/drawing/2014/main" id="{63271337-7F7C-0E15-5451-E7152F66089A}"/>
                </a:ext>
              </a:extLst>
            </p:cNvPr>
            <p:cNvGrpSpPr/>
            <p:nvPr/>
          </p:nvGrpSpPr>
          <p:grpSpPr>
            <a:xfrm>
              <a:off x="6052718" y="3122911"/>
              <a:ext cx="826658" cy="431910"/>
              <a:chOff x="6157400" y="3121131"/>
              <a:chExt cx="826658" cy="431910"/>
            </a:xfrm>
          </p:grpSpPr>
          <p:grpSp>
            <p:nvGrpSpPr>
              <p:cNvPr id="34" name="Group 45">
                <a:extLst>
                  <a:ext uri="{FF2B5EF4-FFF2-40B4-BE49-F238E27FC236}">
                    <a16:creationId xmlns:a16="http://schemas.microsoft.com/office/drawing/2014/main" id="{C206355E-40BD-56A1-F596-4E9DA610133A}"/>
                  </a:ext>
                </a:extLst>
              </p:cNvPr>
              <p:cNvGrpSpPr/>
              <p:nvPr/>
            </p:nvGrpSpPr>
            <p:grpSpPr>
              <a:xfrm rot="-5400000">
                <a:off x="6369941" y="2938923"/>
                <a:ext cx="431910" cy="796325"/>
                <a:chOff x="472965" y="2983888"/>
                <a:chExt cx="431910" cy="796325"/>
              </a:xfrm>
            </p:grpSpPr>
            <p:sp>
              <p:nvSpPr>
                <p:cNvPr id="36" name="Triangle 41">
                  <a:extLst>
                    <a:ext uri="{FF2B5EF4-FFF2-40B4-BE49-F238E27FC236}">
                      <a16:creationId xmlns:a16="http://schemas.microsoft.com/office/drawing/2014/main" id="{F00FB249-3A6E-B818-72FB-501F660E5988}"/>
                    </a:ext>
                  </a:extLst>
                </p:cNvPr>
                <p:cNvSpPr/>
                <p:nvPr/>
              </p:nvSpPr>
              <p:spPr>
                <a:xfrm>
                  <a:off x="472965" y="2983888"/>
                  <a:ext cx="431910" cy="796325"/>
                </a:xfrm>
                <a:prstGeom prst="triangle">
                  <a:avLst/>
                </a:prstGeom>
                <a:gradFill flip="none" rotWithShape="1">
                  <a:gsLst>
                    <a:gs pos="0">
                      <a:schemeClr val="accent5">
                        <a:lumMod val="40000"/>
                        <a:lumOff val="60000"/>
                      </a:schemeClr>
                    </a:gs>
                    <a:gs pos="79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37" name="Straight Arrow Connector 43">
                  <a:extLst>
                    <a:ext uri="{FF2B5EF4-FFF2-40B4-BE49-F238E27FC236}">
                      <a16:creationId xmlns:a16="http://schemas.microsoft.com/office/drawing/2014/main" id="{474065D8-49F0-C566-F9CD-55C05466B254}"/>
                    </a:ext>
                  </a:extLst>
                </p:cNvPr>
                <p:cNvCxnSpPr>
                  <a:cxnSpLocks/>
                  <a:endCxn id="36" idx="3"/>
                </p:cNvCxnSpPr>
                <p:nvPr/>
              </p:nvCxnSpPr>
              <p:spPr>
                <a:xfrm>
                  <a:off x="688920" y="3038254"/>
                  <a:ext cx="0" cy="741959"/>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Oval 46">
                <a:extLst>
                  <a:ext uri="{FF2B5EF4-FFF2-40B4-BE49-F238E27FC236}">
                    <a16:creationId xmlns:a16="http://schemas.microsoft.com/office/drawing/2014/main" id="{CD6A7B6E-B6F9-4430-7DF8-D56590FFD9D4}"/>
                  </a:ext>
                </a:extLst>
              </p:cNvPr>
              <p:cNvSpPr/>
              <p:nvPr/>
            </p:nvSpPr>
            <p:spPr>
              <a:xfrm>
                <a:off x="6157400" y="3270440"/>
                <a:ext cx="146099" cy="133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27" name="TextBox 48">
              <a:extLst>
                <a:ext uri="{FF2B5EF4-FFF2-40B4-BE49-F238E27FC236}">
                  <a16:creationId xmlns:a16="http://schemas.microsoft.com/office/drawing/2014/main" id="{DE133A3D-31EF-A735-2C1C-CF6B39C289E5}"/>
                </a:ext>
              </a:extLst>
            </p:cNvPr>
            <p:cNvSpPr txBox="1"/>
            <p:nvPr/>
          </p:nvSpPr>
          <p:spPr>
            <a:xfrm>
              <a:off x="4922613" y="2813981"/>
              <a:ext cx="1770055" cy="406868"/>
            </a:xfrm>
            <a:prstGeom prst="rect">
              <a:avLst/>
            </a:prstGeom>
            <a:solidFill>
              <a:schemeClr val="bg1">
                <a:alpha val="50000"/>
              </a:schemeClr>
            </a:solidFill>
          </p:spPr>
          <p:txBody>
            <a:bodyPr wrap="square" rtlCol="0">
              <a:spAutoFit/>
            </a:bodyPr>
            <a:lstStyle/>
            <a:p>
              <a:r>
                <a:rPr lang="en-IT" sz="1400" dirty="0"/>
                <a:t>emission point 1</a:t>
              </a:r>
            </a:p>
          </p:txBody>
        </p:sp>
        <p:grpSp>
          <p:nvGrpSpPr>
            <p:cNvPr id="28" name="Group 49">
              <a:extLst>
                <a:ext uri="{FF2B5EF4-FFF2-40B4-BE49-F238E27FC236}">
                  <a16:creationId xmlns:a16="http://schemas.microsoft.com/office/drawing/2014/main" id="{EA9946F4-BD48-8CC8-6F79-603914792762}"/>
                </a:ext>
              </a:extLst>
            </p:cNvPr>
            <p:cNvGrpSpPr/>
            <p:nvPr/>
          </p:nvGrpSpPr>
          <p:grpSpPr>
            <a:xfrm rot="16200000">
              <a:off x="6736369" y="3236044"/>
              <a:ext cx="826658" cy="431910"/>
              <a:chOff x="6157400" y="3121131"/>
              <a:chExt cx="826658" cy="431910"/>
            </a:xfrm>
          </p:grpSpPr>
          <p:grpSp>
            <p:nvGrpSpPr>
              <p:cNvPr id="30" name="Group 50">
                <a:extLst>
                  <a:ext uri="{FF2B5EF4-FFF2-40B4-BE49-F238E27FC236}">
                    <a16:creationId xmlns:a16="http://schemas.microsoft.com/office/drawing/2014/main" id="{CAE56DE7-954F-C605-A7BB-F8FE4A0AA8E0}"/>
                  </a:ext>
                </a:extLst>
              </p:cNvPr>
              <p:cNvGrpSpPr/>
              <p:nvPr/>
            </p:nvGrpSpPr>
            <p:grpSpPr>
              <a:xfrm rot="-5400000">
                <a:off x="6369941" y="2938923"/>
                <a:ext cx="431910" cy="796325"/>
                <a:chOff x="472965" y="2983888"/>
                <a:chExt cx="431910" cy="796325"/>
              </a:xfrm>
            </p:grpSpPr>
            <p:sp>
              <p:nvSpPr>
                <p:cNvPr id="32" name="Triangle 52">
                  <a:extLst>
                    <a:ext uri="{FF2B5EF4-FFF2-40B4-BE49-F238E27FC236}">
                      <a16:creationId xmlns:a16="http://schemas.microsoft.com/office/drawing/2014/main" id="{DD0C6AFC-D19F-A3FC-3D25-D3C0553FC688}"/>
                    </a:ext>
                  </a:extLst>
                </p:cNvPr>
                <p:cNvSpPr/>
                <p:nvPr/>
              </p:nvSpPr>
              <p:spPr>
                <a:xfrm>
                  <a:off x="472965" y="2983888"/>
                  <a:ext cx="431910" cy="796325"/>
                </a:xfrm>
                <a:prstGeom prst="triangle">
                  <a:avLst/>
                </a:prstGeom>
                <a:gradFill flip="none" rotWithShape="1">
                  <a:gsLst>
                    <a:gs pos="0">
                      <a:schemeClr val="accent5">
                        <a:lumMod val="40000"/>
                        <a:lumOff val="60000"/>
                      </a:schemeClr>
                    </a:gs>
                    <a:gs pos="79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33" name="Straight Arrow Connector 53">
                  <a:extLst>
                    <a:ext uri="{FF2B5EF4-FFF2-40B4-BE49-F238E27FC236}">
                      <a16:creationId xmlns:a16="http://schemas.microsoft.com/office/drawing/2014/main" id="{661B30BC-3E2C-4FA0-CC5C-8390FDD90CA2}"/>
                    </a:ext>
                  </a:extLst>
                </p:cNvPr>
                <p:cNvCxnSpPr>
                  <a:cxnSpLocks/>
                  <a:endCxn id="32" idx="3"/>
                </p:cNvCxnSpPr>
                <p:nvPr/>
              </p:nvCxnSpPr>
              <p:spPr>
                <a:xfrm>
                  <a:off x="688920" y="3038254"/>
                  <a:ext cx="0" cy="741959"/>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Oval 51">
                <a:extLst>
                  <a:ext uri="{FF2B5EF4-FFF2-40B4-BE49-F238E27FC236}">
                    <a16:creationId xmlns:a16="http://schemas.microsoft.com/office/drawing/2014/main" id="{151A87B1-2E20-A6EA-F541-77D85AB48F36}"/>
                  </a:ext>
                </a:extLst>
              </p:cNvPr>
              <p:cNvSpPr/>
              <p:nvPr/>
            </p:nvSpPr>
            <p:spPr>
              <a:xfrm>
                <a:off x="6157400" y="3270440"/>
                <a:ext cx="146099" cy="133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29" name="TextBox 54">
              <a:extLst>
                <a:ext uri="{FF2B5EF4-FFF2-40B4-BE49-F238E27FC236}">
                  <a16:creationId xmlns:a16="http://schemas.microsoft.com/office/drawing/2014/main" id="{D6450437-ED02-A942-72B0-59940861DA13}"/>
                </a:ext>
              </a:extLst>
            </p:cNvPr>
            <p:cNvSpPr txBox="1"/>
            <p:nvPr/>
          </p:nvSpPr>
          <p:spPr>
            <a:xfrm>
              <a:off x="6456268" y="4019999"/>
              <a:ext cx="1794101" cy="406868"/>
            </a:xfrm>
            <a:prstGeom prst="rect">
              <a:avLst/>
            </a:prstGeom>
            <a:solidFill>
              <a:schemeClr val="bg1">
                <a:alpha val="63000"/>
              </a:schemeClr>
            </a:solidFill>
          </p:spPr>
          <p:txBody>
            <a:bodyPr wrap="square" rtlCol="0">
              <a:spAutoFit/>
            </a:bodyPr>
            <a:lstStyle/>
            <a:p>
              <a:r>
                <a:rPr lang="en-IT" sz="1400" dirty="0"/>
                <a:t>emission point 2</a:t>
              </a:r>
            </a:p>
          </p:txBody>
        </p:sp>
      </p:grpSp>
      <p:pic>
        <p:nvPicPr>
          <p:cNvPr id="45" name="Immagine 44">
            <a:extLst>
              <a:ext uri="{FF2B5EF4-FFF2-40B4-BE49-F238E27FC236}">
                <a16:creationId xmlns:a16="http://schemas.microsoft.com/office/drawing/2014/main" id="{E0EE06B5-4207-8D2C-5CE6-E956CEBE3CB6}"/>
              </a:ext>
            </a:extLst>
          </p:cNvPr>
          <p:cNvPicPr>
            <a:picLocks noChangeAspect="1"/>
          </p:cNvPicPr>
          <p:nvPr/>
        </p:nvPicPr>
        <p:blipFill>
          <a:blip r:embed="rId6"/>
          <a:stretch>
            <a:fillRect/>
          </a:stretch>
        </p:blipFill>
        <p:spPr>
          <a:xfrm>
            <a:off x="8635330" y="2207400"/>
            <a:ext cx="2796137" cy="4286183"/>
          </a:xfrm>
          <a:prstGeom prst="rect">
            <a:avLst/>
          </a:prstGeom>
        </p:spPr>
      </p:pic>
    </p:spTree>
    <p:extLst>
      <p:ext uri="{BB962C8B-B14F-4D97-AF65-F5344CB8AC3E}">
        <p14:creationId xmlns:p14="http://schemas.microsoft.com/office/powerpoint/2010/main" val="350500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0978DE-F380-DC7F-7D58-59B17765628C}"/>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959DEE6B-AFE5-3F49-F2DB-85CA784F0E38}"/>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25E87E8D-1C96-2609-4AEF-CADFA3966321}"/>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F5BCD1D5-52D4-EFFD-75E3-E5142BF682A7}"/>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DAE029BD-20E0-9D44-CEF1-A5FF74BDE02A}"/>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29</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23806E11-DC60-D2A1-44A4-41FE02B5085D}"/>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4E68F7DB-DC89-4472-B836-59EABF8B8774}"/>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4: </a:t>
            </a:r>
            <a:r>
              <a:rPr lang="it-IT" b="1" i="0" u="none" strike="noStrike" dirty="0" err="1">
                <a:solidFill>
                  <a:srgbClr val="000000"/>
                </a:solidFill>
                <a:effectLst/>
                <a:latin typeface="Arial" panose="020B0604020202020204" pitchFamily="34" charset="0"/>
                <a:cs typeface="Arial" panose="020B0604020202020204" pitchFamily="34" charset="0"/>
              </a:rPr>
              <a:t>Autonomous</a:t>
            </a:r>
            <a:r>
              <a:rPr lang="it-IT" b="1" i="0" u="none" strike="noStrike" dirty="0">
                <a:solidFill>
                  <a:srgbClr val="000000"/>
                </a:solidFill>
                <a:effectLst/>
                <a:latin typeface="Arial" panose="020B0604020202020204" pitchFamily="34" charset="0"/>
                <a:cs typeface="Arial" panose="020B0604020202020204" pitchFamily="34" charset="0"/>
              </a:rPr>
              <a:t> </a:t>
            </a:r>
            <a:r>
              <a:rPr lang="it-IT" b="1" i="0" u="none" strike="noStrike" dirty="0" err="1">
                <a:solidFill>
                  <a:srgbClr val="000000"/>
                </a:solidFill>
                <a:effectLst/>
                <a:latin typeface="Arial" panose="020B0604020202020204" pitchFamily="34" charset="0"/>
                <a:cs typeface="Arial" panose="020B0604020202020204" pitchFamily="34" charset="0"/>
              </a:rPr>
              <a:t>Drones</a:t>
            </a:r>
            <a:r>
              <a:rPr lang="it-IT" b="1" i="0" u="none" strike="noStrike" dirty="0">
                <a:solidFill>
                  <a:srgbClr val="000000"/>
                </a:solidFill>
                <a:effectLst/>
                <a:latin typeface="Arial" panose="020B0604020202020204" pitchFamily="34" charset="0"/>
                <a:cs typeface="Arial" panose="020B0604020202020204" pitchFamily="34" charset="0"/>
              </a:rPr>
              <a:t> for CBRN </a:t>
            </a:r>
            <a:r>
              <a:rPr lang="it-IT" b="1" i="0" u="none" strike="noStrike" dirty="0" err="1">
                <a:solidFill>
                  <a:srgbClr val="000000"/>
                </a:solidFill>
                <a:effectLst/>
                <a:latin typeface="Arial" panose="020B0604020202020204" pitchFamily="34" charset="0"/>
                <a:cs typeface="Arial" panose="020B0604020202020204" pitchFamily="34" charset="0"/>
              </a:rPr>
              <a:t>Detection</a:t>
            </a:r>
            <a:endParaRPr lang="it-IT" b="1" i="0" u="none" strike="noStrike" dirty="0">
              <a:solidFill>
                <a:srgbClr val="000000"/>
              </a:solidFill>
              <a:effectLst/>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C7202C5A-BEDF-2D83-4AE5-C0CDE3AE3E7A}"/>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2 – </a:t>
            </a:r>
            <a:r>
              <a:rPr lang="it-IT" i="1" dirty="0">
                <a:solidFill>
                  <a:srgbClr val="000000"/>
                </a:solidFill>
                <a:latin typeface="Arial" panose="020B0604020202020204" pitchFamily="34" charset="0"/>
                <a:cs typeface="Arial" panose="020B0604020202020204" pitchFamily="34" charset="0"/>
              </a:rPr>
              <a:t>Monitoring of </a:t>
            </a:r>
            <a:r>
              <a:rPr lang="it-IT" i="1" dirty="0" err="1">
                <a:solidFill>
                  <a:srgbClr val="000000"/>
                </a:solidFill>
                <a:latin typeface="Arial" panose="020B0604020202020204" pitchFamily="34" charset="0"/>
                <a:cs typeface="Arial" panose="020B0604020202020204" pitchFamily="34" charset="0"/>
              </a:rPr>
              <a:t>Selected</a:t>
            </a:r>
            <a:r>
              <a:rPr lang="it-IT" i="1" dirty="0">
                <a:solidFill>
                  <a:srgbClr val="000000"/>
                </a:solidFill>
                <a:latin typeface="Arial" panose="020B0604020202020204" pitchFamily="34" charset="0"/>
                <a:cs typeface="Arial" panose="020B0604020202020204" pitchFamily="34" charset="0"/>
              </a:rPr>
              <a:t> CBRN </a:t>
            </a:r>
            <a:r>
              <a:rPr lang="it-IT" i="1" dirty="0" err="1">
                <a:solidFill>
                  <a:srgbClr val="000000"/>
                </a:solidFill>
                <a:latin typeface="Arial" panose="020B0604020202020204" pitchFamily="34" charset="0"/>
                <a:cs typeface="Arial" panose="020B0604020202020204" pitchFamily="34" charset="0"/>
              </a:rPr>
              <a:t>Threats</a:t>
            </a:r>
            <a:r>
              <a:rPr lang="it-IT" i="1" dirty="0">
                <a:solidFill>
                  <a:srgbClr val="000000"/>
                </a:solidFill>
                <a:latin typeface="Arial" panose="020B0604020202020204" pitchFamily="34" charset="0"/>
                <a:cs typeface="Arial" panose="020B0604020202020204" pitchFamily="34" charset="0"/>
              </a:rPr>
              <a:t> in the Air in Industrial </a:t>
            </a:r>
            <a:r>
              <a:rPr lang="it-IT" i="1" dirty="0" err="1">
                <a:solidFill>
                  <a:srgbClr val="000000"/>
                </a:solidFill>
                <a:latin typeface="Arial" panose="020B0604020202020204" pitchFamily="34" charset="0"/>
                <a:cs typeface="Arial" panose="020B0604020202020204" pitchFamily="34" charset="0"/>
              </a:rPr>
              <a:t>Areas</a:t>
            </a:r>
            <a:r>
              <a:rPr lang="it-IT" i="1" dirty="0">
                <a:solidFill>
                  <a:srgbClr val="000000"/>
                </a:solidFill>
                <a:latin typeface="Arial" panose="020B0604020202020204" pitchFamily="34" charset="0"/>
                <a:cs typeface="Arial" panose="020B0604020202020204" pitchFamily="34" charset="0"/>
              </a:rPr>
              <a:t> with the Use of </a:t>
            </a:r>
            <a:r>
              <a:rPr lang="it-IT" i="1" dirty="0" err="1">
                <a:solidFill>
                  <a:srgbClr val="000000"/>
                </a:solidFill>
                <a:latin typeface="Arial" panose="020B0604020202020204" pitchFamily="34" charset="0"/>
                <a:cs typeface="Arial" panose="020B0604020202020204" pitchFamily="34" charset="0"/>
              </a:rPr>
              <a:t>Unmanned</a:t>
            </a:r>
            <a:r>
              <a:rPr lang="it-IT" i="1" dirty="0">
                <a:solidFill>
                  <a:srgbClr val="000000"/>
                </a:solidFill>
                <a:latin typeface="Arial" panose="020B0604020202020204" pitchFamily="34" charset="0"/>
                <a:cs typeface="Arial" panose="020B0604020202020204" pitchFamily="34" charset="0"/>
              </a:rPr>
              <a:t> </a:t>
            </a:r>
            <a:r>
              <a:rPr lang="it-IT" i="1" dirty="0" err="1">
                <a:solidFill>
                  <a:srgbClr val="000000"/>
                </a:solidFill>
                <a:latin typeface="Arial" panose="020B0604020202020204" pitchFamily="34" charset="0"/>
                <a:cs typeface="Arial" panose="020B0604020202020204" pitchFamily="34" charset="0"/>
              </a:rPr>
              <a:t>Aerial</a:t>
            </a:r>
            <a:r>
              <a:rPr lang="it-IT" i="1" dirty="0">
                <a:solidFill>
                  <a:srgbClr val="000000"/>
                </a:solidFill>
                <a:latin typeface="Arial" panose="020B0604020202020204" pitchFamily="34" charset="0"/>
                <a:cs typeface="Arial" panose="020B0604020202020204" pitchFamily="34" charset="0"/>
              </a:rPr>
              <a:t> </a:t>
            </a:r>
            <a:r>
              <a:rPr lang="it-IT" i="1" dirty="0" err="1">
                <a:solidFill>
                  <a:srgbClr val="000000"/>
                </a:solidFill>
                <a:latin typeface="Arial" panose="020B0604020202020204" pitchFamily="34" charset="0"/>
                <a:cs typeface="Arial" panose="020B0604020202020204" pitchFamily="34" charset="0"/>
              </a:rPr>
              <a:t>Vehicles</a:t>
            </a:r>
            <a:endParaRPr lang="it-IT" sz="1050" i="1" dirty="0">
              <a:solidFill>
                <a:srgbClr val="000000"/>
              </a:solidFill>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C655BF6F-556F-7B5F-B617-23008A16400C}"/>
              </a:ext>
            </a:extLst>
          </p:cNvPr>
          <p:cNvSpPr txBox="1"/>
          <p:nvPr/>
        </p:nvSpPr>
        <p:spPr>
          <a:xfrm>
            <a:off x="192024" y="6114617"/>
            <a:ext cx="11931758"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3"/>
              </a:rPr>
              <a:t>https://www.mdpi.com/2073-4433/11/12/1373</a:t>
            </a:r>
            <a:r>
              <a:rPr lang="en-GB" sz="800" dirty="0">
                <a:latin typeface="Arial" panose="020B0604020202020204" pitchFamily="34" charset="0"/>
                <a:cs typeface="Arial" panose="020B0604020202020204" pitchFamily="34" charset="0"/>
              </a:rPr>
              <a:t> </a:t>
            </a:r>
          </a:p>
        </p:txBody>
      </p:sp>
      <p:pic>
        <p:nvPicPr>
          <p:cNvPr id="16" name="Immagine 15" descr="Immagine che contiene schermata, aria aperta, bicicletta, strada&#10;&#10;Il contenuto generato dall'IA potrebbe non essere corretto.">
            <a:extLst>
              <a:ext uri="{FF2B5EF4-FFF2-40B4-BE49-F238E27FC236}">
                <a16:creationId xmlns:a16="http://schemas.microsoft.com/office/drawing/2014/main" id="{69097645-6681-F1DA-0689-545B42E29BF0}"/>
              </a:ext>
            </a:extLst>
          </p:cNvPr>
          <p:cNvPicPr>
            <a:picLocks noChangeAspect="1"/>
          </p:cNvPicPr>
          <p:nvPr/>
        </p:nvPicPr>
        <p:blipFill>
          <a:blip r:embed="rId4"/>
          <a:stretch>
            <a:fillRect/>
          </a:stretch>
        </p:blipFill>
        <p:spPr>
          <a:xfrm>
            <a:off x="68218" y="2231950"/>
            <a:ext cx="6204313" cy="3942091"/>
          </a:xfrm>
          <a:prstGeom prst="rect">
            <a:avLst/>
          </a:prstGeom>
        </p:spPr>
      </p:pic>
      <p:pic>
        <p:nvPicPr>
          <p:cNvPr id="18" name="Immagine 17" descr="Immagine che contiene testo, schermata, treno, camion&#10;&#10;Il contenuto generato dall'IA potrebbe non essere corretto.">
            <a:extLst>
              <a:ext uri="{FF2B5EF4-FFF2-40B4-BE49-F238E27FC236}">
                <a16:creationId xmlns:a16="http://schemas.microsoft.com/office/drawing/2014/main" id="{090F0E33-A7DD-64D9-FE4E-7D66D0C1189C}"/>
              </a:ext>
            </a:extLst>
          </p:cNvPr>
          <p:cNvPicPr>
            <a:picLocks noChangeAspect="1"/>
          </p:cNvPicPr>
          <p:nvPr/>
        </p:nvPicPr>
        <p:blipFill>
          <a:blip r:embed="rId5"/>
          <a:stretch>
            <a:fillRect/>
          </a:stretch>
        </p:blipFill>
        <p:spPr>
          <a:xfrm>
            <a:off x="5829505" y="2599662"/>
            <a:ext cx="6294277" cy="2829135"/>
          </a:xfrm>
          <a:prstGeom prst="rect">
            <a:avLst/>
          </a:prstGeom>
        </p:spPr>
      </p:pic>
      <p:sp>
        <p:nvSpPr>
          <p:cNvPr id="20" name="CasellaDiTesto 19">
            <a:extLst>
              <a:ext uri="{FF2B5EF4-FFF2-40B4-BE49-F238E27FC236}">
                <a16:creationId xmlns:a16="http://schemas.microsoft.com/office/drawing/2014/main" id="{FE888F68-E661-6972-66CD-F7E5F859DBC1}"/>
              </a:ext>
            </a:extLst>
          </p:cNvPr>
          <p:cNvSpPr txBox="1"/>
          <p:nvPr/>
        </p:nvSpPr>
        <p:spPr>
          <a:xfrm>
            <a:off x="5829505" y="5321075"/>
            <a:ext cx="6204313"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6"/>
              </a:rPr>
              <a:t>https://www.h2020-enotice.eu/</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3822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456119A9-9DFD-F2C4-9614-C20D29EEA02B}"/>
              </a:ext>
            </a:extLst>
          </p:cNvPr>
          <p:cNvSpPr>
            <a:spLocks noGrp="1"/>
          </p:cNvSpPr>
          <p:nvPr>
            <p:ph type="title"/>
          </p:nvPr>
        </p:nvSpPr>
        <p:spPr>
          <a:xfrm>
            <a:off x="335664" y="-127000"/>
            <a:ext cx="8596668" cy="1320800"/>
          </a:xfrm>
        </p:spPr>
        <p:txBody>
          <a:bodyPr>
            <a:normAutofit/>
          </a:bodyPr>
          <a:lstStyle/>
          <a:p>
            <a:r>
              <a:rPr lang="en-GB" sz="4000" dirty="0"/>
              <a:t>Agenda</a:t>
            </a:r>
          </a:p>
        </p:txBody>
      </p:sp>
      <p:sp>
        <p:nvSpPr>
          <p:cNvPr id="6" name="Segnaposto piè di pagina 5">
            <a:extLst>
              <a:ext uri="{FF2B5EF4-FFF2-40B4-BE49-F238E27FC236}">
                <a16:creationId xmlns:a16="http://schemas.microsoft.com/office/drawing/2014/main" id="{B204D961-4526-7877-4426-B1A4528CB88D}"/>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E7CC1EEC-6FC4-B54B-67FE-654BB59EE506}"/>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0881C90E-F82A-964A-A45C-94FA7F277701}"/>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a:t>
            </a:fld>
            <a:endParaRPr lang="en-GB" dirty="0"/>
          </a:p>
        </p:txBody>
      </p:sp>
      <p:graphicFrame>
        <p:nvGraphicFramePr>
          <p:cNvPr id="13" name="Segnaposto contenuto 10">
            <a:extLst>
              <a:ext uri="{FF2B5EF4-FFF2-40B4-BE49-F238E27FC236}">
                <a16:creationId xmlns:a16="http://schemas.microsoft.com/office/drawing/2014/main" id="{C81A75E7-C04C-6803-FDBD-2B84627DD88A}"/>
              </a:ext>
            </a:extLst>
          </p:cNvPr>
          <p:cNvGraphicFramePr>
            <a:graphicFrameLocks noGrp="1"/>
          </p:cNvGraphicFramePr>
          <p:nvPr>
            <p:ph idx="1"/>
            <p:extLst>
              <p:ext uri="{D42A27DB-BD31-4B8C-83A1-F6EECF244321}">
                <p14:modId xmlns:p14="http://schemas.microsoft.com/office/powerpoint/2010/main" val="3402022028"/>
              </p:ext>
            </p:extLst>
          </p:nvPr>
        </p:nvGraphicFramePr>
        <p:xfrm>
          <a:off x="335664" y="1315092"/>
          <a:ext cx="9829574" cy="5151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E630FF7D-CCF7-5B5D-283E-5F274441BCA7}"/>
              </a:ext>
            </a:extLst>
          </p:cNvPr>
          <p:cNvPicPr>
            <a:picLocks noChangeAspect="1"/>
          </p:cNvPicPr>
          <p:nvPr/>
        </p:nvPicPr>
        <p:blipFill>
          <a:blip r:embed="rId7"/>
          <a:srcRect l="4384" t="15949" r="3229"/>
          <a:stretch/>
        </p:blipFill>
        <p:spPr>
          <a:xfrm>
            <a:off x="7508467" y="239128"/>
            <a:ext cx="2330750" cy="419327"/>
          </a:xfrm>
          <a:prstGeom prst="rect">
            <a:avLst/>
          </a:prstGeom>
        </p:spPr>
      </p:pic>
    </p:spTree>
    <p:extLst>
      <p:ext uri="{BB962C8B-B14F-4D97-AF65-F5344CB8AC3E}">
        <p14:creationId xmlns:p14="http://schemas.microsoft.com/office/powerpoint/2010/main" val="198977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0E67F5-826E-73F5-9287-1944245FB73A}"/>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B3A39AE1-5248-2579-6FC7-D40E0DF86B13}"/>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39DBE206-35ED-22D8-E188-C9C0D33248DF}"/>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112C5011-99D6-AD78-4101-6181611DEC4A}"/>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9ABC536F-199D-0D58-108A-B06D0FA2F20B}"/>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30</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EF7B496D-7E76-D933-65F7-8AB47785877B}"/>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55160781-B70C-E32F-1F47-B509CDCD8DF7}"/>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5: AI in </a:t>
            </a:r>
            <a:r>
              <a:rPr lang="it-IT" b="1" i="0" u="none" strike="noStrike" dirty="0" err="1">
                <a:solidFill>
                  <a:srgbClr val="000000"/>
                </a:solidFill>
                <a:effectLst/>
                <a:latin typeface="Arial" panose="020B0604020202020204" pitchFamily="34" charset="0"/>
                <a:cs typeface="Arial" panose="020B0604020202020204" pitchFamily="34" charset="0"/>
              </a:rPr>
              <a:t>Military</a:t>
            </a:r>
            <a:r>
              <a:rPr lang="it-IT" b="1" i="0" u="none" strike="noStrike" dirty="0">
                <a:solidFill>
                  <a:srgbClr val="000000"/>
                </a:solidFill>
                <a:effectLst/>
                <a:latin typeface="Arial" panose="020B0604020202020204" pitchFamily="34" charset="0"/>
                <a:cs typeface="Arial" panose="020B0604020202020204" pitchFamily="34" charset="0"/>
              </a:rPr>
              <a:t> Training Simulators</a:t>
            </a:r>
          </a:p>
        </p:txBody>
      </p:sp>
      <p:sp>
        <p:nvSpPr>
          <p:cNvPr id="8" name="CasellaDiTesto 7">
            <a:extLst>
              <a:ext uri="{FF2B5EF4-FFF2-40B4-BE49-F238E27FC236}">
                <a16:creationId xmlns:a16="http://schemas.microsoft.com/office/drawing/2014/main" id="{608E4032-53FC-18D1-95D1-7EC6BD40537A}"/>
              </a:ext>
            </a:extLst>
          </p:cNvPr>
          <p:cNvSpPr txBox="1"/>
          <p:nvPr/>
        </p:nvSpPr>
        <p:spPr>
          <a:xfrm>
            <a:off x="-1" y="2453100"/>
            <a:ext cx="6345007" cy="2031325"/>
          </a:xfrm>
          <a:prstGeom prst="rect">
            <a:avLst/>
          </a:prstGeom>
          <a:noFill/>
        </p:spPr>
        <p:txBody>
          <a:bodyPr wrap="square">
            <a:spAutoFit/>
          </a:bodyPr>
          <a:lstStyle/>
          <a:p>
            <a:pPr algn="ctr"/>
            <a:r>
              <a:rPr lang="it-IT" b="1" dirty="0">
                <a:latin typeface="Arial" panose="020B0604020202020204" pitchFamily="34" charset="0"/>
                <a:cs typeface="Arial" panose="020B0604020202020204" pitchFamily="34" charset="0"/>
              </a:rPr>
              <a:t>KEY POINTS</a:t>
            </a:r>
          </a:p>
          <a:p>
            <a:pPr marL="742950" lvl="1" indent="-285750" algn="just">
              <a:buFont typeface="Arial" panose="020B0604020202020204" pitchFamily="34" charset="0"/>
              <a:buChar char="•"/>
            </a:pPr>
            <a:r>
              <a:rPr lang="it-IT" b="0" i="0" u="none" strike="noStrike" dirty="0" err="1">
                <a:solidFill>
                  <a:srgbClr val="000000"/>
                </a:solidFill>
                <a:effectLst/>
                <a:latin typeface="Arial" panose="020B0604020202020204" pitchFamily="34" charset="0"/>
                <a:cs typeface="Arial" panose="020B0604020202020204" pitchFamily="34" charset="0"/>
              </a:rPr>
              <a:t>Adaptive</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combat</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simulations</a:t>
            </a:r>
            <a:endParaRPr lang="it-IT" b="0" i="0" u="none" strike="noStrike" dirty="0">
              <a:solidFill>
                <a:srgbClr val="000000"/>
              </a:solidFill>
              <a:effectLst/>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it-IT" b="0" i="0" u="none" strike="noStrike" dirty="0" err="1">
                <a:solidFill>
                  <a:srgbClr val="000000"/>
                </a:solidFill>
                <a:effectLst/>
                <a:latin typeface="Arial" panose="020B0604020202020204" pitchFamily="34" charset="0"/>
                <a:cs typeface="Arial" panose="020B0604020202020204" pitchFamily="34" charset="0"/>
              </a:rPr>
              <a:t>Prepares</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soldiers</a:t>
            </a:r>
            <a:r>
              <a:rPr lang="it-IT" b="0" i="0" u="none" strike="noStrike" dirty="0">
                <a:solidFill>
                  <a:srgbClr val="000000"/>
                </a:solidFill>
                <a:effectLst/>
                <a:latin typeface="Arial" panose="020B0604020202020204" pitchFamily="34" charset="0"/>
                <a:cs typeface="Arial" panose="020B0604020202020204" pitchFamily="34" charset="0"/>
              </a:rPr>
              <a:t> for </a:t>
            </a:r>
            <a:r>
              <a:rPr lang="it-IT" b="0" i="0" u="none" strike="noStrike" dirty="0" err="1">
                <a:solidFill>
                  <a:srgbClr val="000000"/>
                </a:solidFill>
                <a:effectLst/>
                <a:latin typeface="Arial" panose="020B0604020202020204" pitchFamily="34" charset="0"/>
                <a:cs typeface="Arial" panose="020B0604020202020204" pitchFamily="34" charset="0"/>
              </a:rPr>
              <a:t>complex</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threats</a:t>
            </a:r>
            <a:endParaRPr lang="it-IT" b="0" i="0" u="none" strike="noStrike" dirty="0">
              <a:solidFill>
                <a:srgbClr val="000000"/>
              </a:solidFill>
              <a:effectLst/>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endParaRPr lang="it-IT" dirty="0">
              <a:solidFill>
                <a:srgbClr val="000000"/>
              </a:solidFill>
              <a:latin typeface="Arial" panose="020B0604020202020204" pitchFamily="34" charset="0"/>
              <a:cs typeface="Arial" panose="020B0604020202020204" pitchFamily="34" charset="0"/>
            </a:endParaRPr>
          </a:p>
          <a:p>
            <a:pPr marL="90488" lvl="1" indent="-36513" algn="ctr"/>
            <a:r>
              <a:rPr lang="it-IT" b="1" dirty="0">
                <a:latin typeface="Arial" panose="020B0604020202020204" pitchFamily="34" charset="0"/>
                <a:cs typeface="Arial" panose="020B0604020202020204" pitchFamily="34" charset="0"/>
              </a:rPr>
              <a:t>BENEFITS</a:t>
            </a:r>
            <a:endParaRPr lang="it-IT" b="0" i="0" u="none" strike="noStrike" dirty="0">
              <a:solidFill>
                <a:srgbClr val="000000"/>
              </a:solidFill>
              <a:effectLst/>
            </a:endParaRPr>
          </a:p>
          <a:p>
            <a:pPr marL="742950" lvl="1" indent="-285750" algn="just">
              <a:buFont typeface="Arial" panose="020B0604020202020204" pitchFamily="34" charset="0"/>
              <a:buChar char="•"/>
            </a:pPr>
            <a:r>
              <a:rPr lang="it-IT" dirty="0" err="1">
                <a:solidFill>
                  <a:srgbClr val="000000"/>
                </a:solidFill>
                <a:latin typeface="Arial" panose="020B0604020202020204" pitchFamily="34" charset="0"/>
                <a:cs typeface="Arial" panose="020B0604020202020204" pitchFamily="34" charset="0"/>
              </a:rPr>
              <a:t>Enhanced</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situational</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judgment</a:t>
            </a:r>
            <a:endParaRPr lang="it-IT" dirty="0">
              <a:solidFill>
                <a:srgbClr val="000000"/>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it-IT" dirty="0" err="1">
                <a:solidFill>
                  <a:srgbClr val="000000"/>
                </a:solidFill>
                <a:latin typeface="Arial" panose="020B0604020202020204" pitchFamily="34" charset="0"/>
                <a:cs typeface="Arial" panose="020B0604020202020204" pitchFamily="34" charset="0"/>
              </a:rPr>
              <a:t>Increased</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retention</a:t>
            </a:r>
            <a:r>
              <a:rPr lang="it-IT" dirty="0">
                <a:solidFill>
                  <a:srgbClr val="000000"/>
                </a:solidFill>
                <a:latin typeface="Arial" panose="020B0604020202020204" pitchFamily="34" charset="0"/>
                <a:cs typeface="Arial" panose="020B0604020202020204" pitchFamily="34" charset="0"/>
              </a:rPr>
              <a:t> of </a:t>
            </a:r>
            <a:r>
              <a:rPr lang="it-IT" dirty="0" err="1">
                <a:solidFill>
                  <a:srgbClr val="000000"/>
                </a:solidFill>
                <a:latin typeface="Arial" panose="020B0604020202020204" pitchFamily="34" charset="0"/>
                <a:cs typeface="Arial" panose="020B0604020202020204" pitchFamily="34" charset="0"/>
              </a:rPr>
              <a:t>protocols</a:t>
            </a:r>
            <a:endParaRPr lang="it-IT" dirty="0">
              <a:solidFill>
                <a:srgbClr val="000000"/>
              </a:solidFill>
              <a:latin typeface="Arial" panose="020B0604020202020204" pitchFamily="34" charset="0"/>
              <a:cs typeface="Arial" panose="020B0604020202020204" pitchFamily="34" charset="0"/>
            </a:endParaRPr>
          </a:p>
        </p:txBody>
      </p:sp>
      <p:pic>
        <p:nvPicPr>
          <p:cNvPr id="24578" name="Picture 2" descr="Foto: Umělá inteligence začíná významně ovlivňovat metodologii vojenského výcviku | U.S. Department of Defense">
            <a:extLst>
              <a:ext uri="{FF2B5EF4-FFF2-40B4-BE49-F238E27FC236}">
                <a16:creationId xmlns:a16="http://schemas.microsoft.com/office/drawing/2014/main" id="{9F969EF6-3514-8444-91E5-D6E35A6C5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496" y="1775858"/>
            <a:ext cx="6096000" cy="3667789"/>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240C9911-860A-CA30-C765-7600DA7116C5}"/>
              </a:ext>
            </a:extLst>
          </p:cNvPr>
          <p:cNvSpPr txBox="1"/>
          <p:nvPr/>
        </p:nvSpPr>
        <p:spPr>
          <a:xfrm>
            <a:off x="5846993" y="5448804"/>
            <a:ext cx="6345007"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hlinkClick r:id="rId4"/>
              </a:rPr>
              <a:t>https://www.czdefence.com/article/artificial-intelligence-in-combat-simulations-how-ai-is-changing-nato-and-czech-army-soldier-training</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5975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F4DD38-9476-7C1F-2002-3787D0A8D870}"/>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F85A29BE-FD63-0DA6-1EBD-9A55299845F8}"/>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C1590AB2-02E2-51FE-0579-C2C08AC1A518}"/>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DC4EC643-7C21-A1F9-3478-F835538D6598}"/>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74B7E0BF-214C-93F2-2234-76B3E9265292}"/>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31</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F02F8BEB-5651-8795-4DA7-C121F8DF2E49}"/>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9C10DFE9-DB23-2FE1-A73E-9E6E23856E20}"/>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5: AI in </a:t>
            </a:r>
            <a:r>
              <a:rPr lang="it-IT" b="1" i="0" u="none" strike="noStrike" dirty="0" err="1">
                <a:solidFill>
                  <a:srgbClr val="000000"/>
                </a:solidFill>
                <a:effectLst/>
                <a:latin typeface="Arial" panose="020B0604020202020204" pitchFamily="34" charset="0"/>
                <a:cs typeface="Arial" panose="020B0604020202020204" pitchFamily="34" charset="0"/>
              </a:rPr>
              <a:t>Military</a:t>
            </a:r>
            <a:r>
              <a:rPr lang="it-IT" b="1" i="0" u="none" strike="noStrike" dirty="0">
                <a:solidFill>
                  <a:srgbClr val="000000"/>
                </a:solidFill>
                <a:effectLst/>
                <a:latin typeface="Arial" panose="020B0604020202020204" pitchFamily="34" charset="0"/>
                <a:cs typeface="Arial" panose="020B0604020202020204" pitchFamily="34" charset="0"/>
              </a:rPr>
              <a:t> Training Simulators</a:t>
            </a:r>
          </a:p>
        </p:txBody>
      </p:sp>
      <p:sp>
        <p:nvSpPr>
          <p:cNvPr id="2" name="CasellaDiTesto 1">
            <a:extLst>
              <a:ext uri="{FF2B5EF4-FFF2-40B4-BE49-F238E27FC236}">
                <a16:creationId xmlns:a16="http://schemas.microsoft.com/office/drawing/2014/main" id="{2CC0BB37-BECE-F4F6-F317-01FBEED4D927}"/>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a:t>
            </a:r>
            <a:r>
              <a:rPr lang="it-IT" i="1" dirty="0">
                <a:solidFill>
                  <a:srgbClr val="000000"/>
                </a:solidFill>
                <a:latin typeface="Arial" panose="020B0604020202020204" pitchFamily="34" charset="0"/>
                <a:cs typeface="Arial" panose="020B0604020202020204" pitchFamily="34" charset="0"/>
              </a:rPr>
              <a:t>1</a:t>
            </a:r>
            <a:r>
              <a:rPr lang="it-IT" b="0" i="1" u="none" strike="noStrike" dirty="0">
                <a:solidFill>
                  <a:srgbClr val="000000"/>
                </a:solidFill>
                <a:effectLst/>
                <a:latin typeface="Arial" panose="020B0604020202020204" pitchFamily="34" charset="0"/>
                <a:cs typeface="Arial" panose="020B0604020202020204" pitchFamily="34" charset="0"/>
              </a:rPr>
              <a:t> – </a:t>
            </a:r>
            <a:r>
              <a:rPr lang="it-IT" i="1" dirty="0" err="1">
                <a:solidFill>
                  <a:srgbClr val="000000"/>
                </a:solidFill>
                <a:latin typeface="Arial" panose="020B0604020202020204" pitchFamily="34" charset="0"/>
                <a:cs typeface="Arial" panose="020B0604020202020204" pitchFamily="34" charset="0"/>
              </a:rPr>
              <a:t>Artificial</a:t>
            </a:r>
            <a:r>
              <a:rPr lang="it-IT" i="1" dirty="0">
                <a:solidFill>
                  <a:srgbClr val="000000"/>
                </a:solidFill>
                <a:latin typeface="Arial" panose="020B0604020202020204" pitchFamily="34" charset="0"/>
                <a:cs typeface="Arial" panose="020B0604020202020204" pitchFamily="34" charset="0"/>
              </a:rPr>
              <a:t> Intelligence in </a:t>
            </a:r>
            <a:r>
              <a:rPr lang="it-IT" i="1" dirty="0" err="1">
                <a:solidFill>
                  <a:srgbClr val="000000"/>
                </a:solidFill>
                <a:latin typeface="Arial" panose="020B0604020202020204" pitchFamily="34" charset="0"/>
                <a:cs typeface="Arial" panose="020B0604020202020204" pitchFamily="34" charset="0"/>
              </a:rPr>
              <a:t>combat</a:t>
            </a:r>
            <a:r>
              <a:rPr lang="it-IT" i="1" dirty="0">
                <a:solidFill>
                  <a:srgbClr val="000000"/>
                </a:solidFill>
                <a:latin typeface="Arial" panose="020B0604020202020204" pitchFamily="34" charset="0"/>
                <a:cs typeface="Arial" panose="020B0604020202020204" pitchFamily="34" charset="0"/>
              </a:rPr>
              <a:t> </a:t>
            </a:r>
            <a:r>
              <a:rPr lang="it-IT" i="1" dirty="0" err="1">
                <a:solidFill>
                  <a:srgbClr val="000000"/>
                </a:solidFill>
                <a:latin typeface="Arial" panose="020B0604020202020204" pitchFamily="34" charset="0"/>
                <a:cs typeface="Arial" panose="020B0604020202020204" pitchFamily="34" charset="0"/>
              </a:rPr>
              <a:t>simulations</a:t>
            </a:r>
            <a:r>
              <a:rPr lang="it-IT" i="1" dirty="0">
                <a:solidFill>
                  <a:srgbClr val="000000"/>
                </a:solidFill>
                <a:latin typeface="Arial" panose="020B0604020202020204" pitchFamily="34" charset="0"/>
                <a:cs typeface="Arial" panose="020B0604020202020204" pitchFamily="34" charset="0"/>
              </a:rPr>
              <a:t>: How AI </a:t>
            </a:r>
            <a:r>
              <a:rPr lang="it-IT" i="1" dirty="0" err="1">
                <a:solidFill>
                  <a:srgbClr val="000000"/>
                </a:solidFill>
                <a:latin typeface="Arial" panose="020B0604020202020204" pitchFamily="34" charset="0"/>
                <a:cs typeface="Arial" panose="020B0604020202020204" pitchFamily="34" charset="0"/>
              </a:rPr>
              <a:t>is</a:t>
            </a:r>
            <a:r>
              <a:rPr lang="it-IT" i="1" dirty="0">
                <a:solidFill>
                  <a:srgbClr val="000000"/>
                </a:solidFill>
                <a:latin typeface="Arial" panose="020B0604020202020204" pitchFamily="34" charset="0"/>
                <a:cs typeface="Arial" panose="020B0604020202020204" pitchFamily="34" charset="0"/>
              </a:rPr>
              <a:t> </a:t>
            </a:r>
            <a:r>
              <a:rPr lang="it-IT" i="1" dirty="0" err="1">
                <a:solidFill>
                  <a:srgbClr val="000000"/>
                </a:solidFill>
                <a:latin typeface="Arial" panose="020B0604020202020204" pitchFamily="34" charset="0"/>
                <a:cs typeface="Arial" panose="020B0604020202020204" pitchFamily="34" charset="0"/>
              </a:rPr>
              <a:t>changing</a:t>
            </a:r>
            <a:r>
              <a:rPr lang="it-IT" i="1" dirty="0">
                <a:solidFill>
                  <a:srgbClr val="000000"/>
                </a:solidFill>
                <a:latin typeface="Arial" panose="020B0604020202020204" pitchFamily="34" charset="0"/>
                <a:cs typeface="Arial" panose="020B0604020202020204" pitchFamily="34" charset="0"/>
              </a:rPr>
              <a:t> NATO and </a:t>
            </a:r>
            <a:r>
              <a:rPr lang="it-IT" i="1" dirty="0" err="1">
                <a:solidFill>
                  <a:srgbClr val="000000"/>
                </a:solidFill>
                <a:latin typeface="Arial" panose="020B0604020202020204" pitchFamily="34" charset="0"/>
                <a:cs typeface="Arial" panose="020B0604020202020204" pitchFamily="34" charset="0"/>
              </a:rPr>
              <a:t>Czech</a:t>
            </a:r>
            <a:r>
              <a:rPr lang="it-IT" i="1" dirty="0">
                <a:solidFill>
                  <a:srgbClr val="000000"/>
                </a:solidFill>
                <a:latin typeface="Arial" panose="020B0604020202020204" pitchFamily="34" charset="0"/>
                <a:cs typeface="Arial" panose="020B0604020202020204" pitchFamily="34" charset="0"/>
              </a:rPr>
              <a:t> Army </a:t>
            </a:r>
            <a:r>
              <a:rPr lang="it-IT" i="1" dirty="0" err="1">
                <a:solidFill>
                  <a:srgbClr val="000000"/>
                </a:solidFill>
                <a:latin typeface="Arial" panose="020B0604020202020204" pitchFamily="34" charset="0"/>
                <a:cs typeface="Arial" panose="020B0604020202020204" pitchFamily="34" charset="0"/>
              </a:rPr>
              <a:t>soldier</a:t>
            </a:r>
            <a:r>
              <a:rPr lang="it-IT" i="1" dirty="0">
                <a:solidFill>
                  <a:srgbClr val="000000"/>
                </a:solidFill>
                <a:latin typeface="Arial" panose="020B0604020202020204" pitchFamily="34" charset="0"/>
                <a:cs typeface="Arial" panose="020B0604020202020204" pitchFamily="34" charset="0"/>
              </a:rPr>
              <a:t> training</a:t>
            </a:r>
            <a:endParaRPr lang="it-IT" sz="1050" i="1" dirty="0">
              <a:solidFill>
                <a:srgbClr val="000000"/>
              </a:solidFill>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65FE3854-18D6-CEF0-1E2B-28238F108CF9}"/>
              </a:ext>
            </a:extLst>
          </p:cNvPr>
          <p:cNvSpPr txBox="1"/>
          <p:nvPr/>
        </p:nvSpPr>
        <p:spPr>
          <a:xfrm>
            <a:off x="3176945" y="6363191"/>
            <a:ext cx="6345007"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hlinkClick r:id="rId3"/>
              </a:rPr>
              <a:t>https://www.czdefence.com/article/artificial-intelligence-in-combat-simulations-how-ai-is-changing-nato-and-czech-army-soldier-training</a:t>
            </a:r>
            <a:r>
              <a:rPr lang="en-GB" sz="800" dirty="0">
                <a:latin typeface="Arial" panose="020B0604020202020204" pitchFamily="34" charset="0"/>
                <a:cs typeface="Arial" panose="020B0604020202020204" pitchFamily="34" charset="0"/>
              </a:rPr>
              <a:t> </a:t>
            </a:r>
          </a:p>
        </p:txBody>
      </p:sp>
      <p:pic>
        <p:nvPicPr>
          <p:cNvPr id="12" name="Immagine 11">
            <a:extLst>
              <a:ext uri="{FF2B5EF4-FFF2-40B4-BE49-F238E27FC236}">
                <a16:creationId xmlns:a16="http://schemas.microsoft.com/office/drawing/2014/main" id="{D26DD820-5261-7A1E-CDFD-6790137C7B34}"/>
              </a:ext>
            </a:extLst>
          </p:cNvPr>
          <p:cNvPicPr>
            <a:picLocks noChangeAspect="1"/>
          </p:cNvPicPr>
          <p:nvPr/>
        </p:nvPicPr>
        <p:blipFill>
          <a:blip r:embed="rId4"/>
          <a:srcRect t="14897"/>
          <a:stretch/>
        </p:blipFill>
        <p:spPr>
          <a:xfrm>
            <a:off x="2101588" y="2039941"/>
            <a:ext cx="7620000" cy="4323250"/>
          </a:xfrm>
          <a:prstGeom prst="rect">
            <a:avLst/>
          </a:prstGeom>
        </p:spPr>
      </p:pic>
    </p:spTree>
    <p:extLst>
      <p:ext uri="{BB962C8B-B14F-4D97-AF65-F5344CB8AC3E}">
        <p14:creationId xmlns:p14="http://schemas.microsoft.com/office/powerpoint/2010/main" val="247132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95E245-D414-48BB-A7BA-702124613803}"/>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7693DF9B-9053-B61C-59C1-DC48547ABDDC}"/>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7EBF9742-D703-FC32-5B8D-6D92795FCFB5}"/>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1DBE3EF4-6B7A-C9D2-5DF9-DB5BEF3E83D8}"/>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AFD86C4D-DBC1-D39D-A768-F69EC722363D}"/>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32</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18D204CF-D168-3643-617D-81494C172C64}"/>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5332F155-D8CE-0D8A-84B2-C30D427611AA}"/>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a:t>
            </a:r>
            <a:r>
              <a:rPr lang="it-IT" b="1" dirty="0">
                <a:solidFill>
                  <a:srgbClr val="000000"/>
                </a:solidFill>
                <a:latin typeface="Arial" panose="020B0604020202020204" pitchFamily="34" charset="0"/>
                <a:cs typeface="Arial" panose="020B0604020202020204" pitchFamily="34" charset="0"/>
              </a:rPr>
              <a:t>6</a:t>
            </a:r>
            <a:r>
              <a:rPr lang="it-IT" b="1" i="0" u="none" strike="noStrike" dirty="0">
                <a:solidFill>
                  <a:srgbClr val="000000"/>
                </a:solidFill>
                <a:effectLst/>
                <a:latin typeface="Arial" panose="020B0604020202020204" pitchFamily="34" charset="0"/>
                <a:cs typeface="Arial" panose="020B0604020202020204" pitchFamily="34" charset="0"/>
              </a:rPr>
              <a:t>: </a:t>
            </a:r>
            <a:r>
              <a:rPr lang="it-IT" b="1" i="0" u="none" strike="noStrike" dirty="0">
                <a:solidFill>
                  <a:srgbClr val="000000"/>
                </a:solidFill>
                <a:effectLst/>
              </a:rPr>
              <a:t>AI Risk Management in CBRNe Systems</a:t>
            </a:r>
          </a:p>
        </p:txBody>
      </p:sp>
      <p:sp>
        <p:nvSpPr>
          <p:cNvPr id="8" name="CasellaDiTesto 7">
            <a:extLst>
              <a:ext uri="{FF2B5EF4-FFF2-40B4-BE49-F238E27FC236}">
                <a16:creationId xmlns:a16="http://schemas.microsoft.com/office/drawing/2014/main" id="{81E285A9-6327-D15D-8E30-087C074A793D}"/>
              </a:ext>
            </a:extLst>
          </p:cNvPr>
          <p:cNvSpPr txBox="1"/>
          <p:nvPr/>
        </p:nvSpPr>
        <p:spPr>
          <a:xfrm>
            <a:off x="0" y="2453100"/>
            <a:ext cx="6096000" cy="2031325"/>
          </a:xfrm>
          <a:prstGeom prst="rect">
            <a:avLst/>
          </a:prstGeom>
          <a:noFill/>
        </p:spPr>
        <p:txBody>
          <a:bodyPr wrap="square">
            <a:spAutoFit/>
          </a:bodyPr>
          <a:lstStyle/>
          <a:p>
            <a:pPr algn="ctr"/>
            <a:r>
              <a:rPr lang="it-IT" b="1" dirty="0">
                <a:latin typeface="Arial" panose="020B0604020202020204" pitchFamily="34" charset="0"/>
                <a:cs typeface="Arial" panose="020B0604020202020204" pitchFamily="34" charset="0"/>
              </a:rPr>
              <a:t>KEY POINTS</a:t>
            </a:r>
          </a:p>
          <a:p>
            <a:pPr marL="742950" lvl="1" indent="-285750" algn="just">
              <a:buFont typeface="Arial" panose="020B0604020202020204" pitchFamily="34" charset="0"/>
              <a:buChar char="•"/>
            </a:pPr>
            <a:r>
              <a:rPr lang="it-IT" b="0" i="0" u="none" strike="noStrike" dirty="0" err="1">
                <a:solidFill>
                  <a:srgbClr val="000000"/>
                </a:solidFill>
                <a:effectLst/>
                <a:latin typeface="Arial" panose="020B0604020202020204" pitchFamily="34" charset="0"/>
                <a:cs typeface="Arial" panose="020B0604020202020204" pitchFamily="34" charset="0"/>
              </a:rPr>
              <a:t>Ethical</a:t>
            </a:r>
            <a:r>
              <a:rPr lang="it-IT" b="0" i="0" u="none" strike="noStrike" dirty="0">
                <a:solidFill>
                  <a:srgbClr val="000000"/>
                </a:solidFill>
                <a:effectLst/>
                <a:latin typeface="Arial" panose="020B0604020202020204" pitchFamily="34" charset="0"/>
                <a:cs typeface="Arial" panose="020B0604020202020204" pitchFamily="34" charset="0"/>
              </a:rPr>
              <a:t> AI deployment</a:t>
            </a:r>
          </a:p>
          <a:p>
            <a:pPr marL="742950" lvl="1" indent="-285750" algn="just">
              <a:buFont typeface="Arial" panose="020B0604020202020204" pitchFamily="34" charset="0"/>
              <a:buChar char="•"/>
            </a:pPr>
            <a:r>
              <a:rPr lang="it-IT" b="0" i="0" u="none" strike="noStrike" dirty="0">
                <a:solidFill>
                  <a:srgbClr val="000000"/>
                </a:solidFill>
                <a:effectLst/>
                <a:latin typeface="Arial" panose="020B0604020202020204" pitchFamily="34" charset="0"/>
                <a:cs typeface="Arial" panose="020B0604020202020204" pitchFamily="34" charset="0"/>
              </a:rPr>
              <a:t>Safety testing and scenario </a:t>
            </a:r>
            <a:r>
              <a:rPr lang="it-IT" b="0" i="0" u="none" strike="noStrike" dirty="0" err="1">
                <a:solidFill>
                  <a:srgbClr val="000000"/>
                </a:solidFill>
                <a:effectLst/>
                <a:latin typeface="Arial" panose="020B0604020202020204" pitchFamily="34" charset="0"/>
                <a:cs typeface="Arial" panose="020B0604020202020204" pitchFamily="34" charset="0"/>
              </a:rPr>
              <a:t>modeling</a:t>
            </a:r>
            <a:endParaRPr lang="it-IT" b="0" i="0" u="none" strike="noStrike" dirty="0">
              <a:solidFill>
                <a:srgbClr val="000000"/>
              </a:solidFill>
              <a:effectLst/>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endParaRPr lang="it-IT" dirty="0">
              <a:solidFill>
                <a:srgbClr val="000000"/>
              </a:solidFill>
              <a:latin typeface="Arial" panose="020B0604020202020204" pitchFamily="34" charset="0"/>
              <a:cs typeface="Arial" panose="020B0604020202020204" pitchFamily="34" charset="0"/>
            </a:endParaRPr>
          </a:p>
          <a:p>
            <a:pPr marL="90488" lvl="1" indent="-36513" algn="ctr"/>
            <a:r>
              <a:rPr lang="it-IT" b="1" dirty="0">
                <a:latin typeface="Arial" panose="020B0604020202020204" pitchFamily="34" charset="0"/>
                <a:cs typeface="Arial" panose="020B0604020202020204" pitchFamily="34" charset="0"/>
              </a:rPr>
              <a:t>BENEFITS</a:t>
            </a:r>
            <a:endParaRPr lang="it-IT" b="0" i="0" u="none" strike="noStrike" dirty="0">
              <a:solidFill>
                <a:srgbClr val="000000"/>
              </a:solidFill>
              <a:effectLst/>
            </a:endParaRPr>
          </a:p>
          <a:p>
            <a:pPr marL="742950" lvl="1" indent="-285750" algn="just">
              <a:buFont typeface="Arial" panose="020B0604020202020204" pitchFamily="34" charset="0"/>
              <a:buChar char="•"/>
            </a:pPr>
            <a:r>
              <a:rPr lang="it-IT" dirty="0" err="1">
                <a:solidFill>
                  <a:srgbClr val="000000"/>
                </a:solidFill>
                <a:latin typeface="Arial" panose="020B0604020202020204" pitchFamily="34" charset="0"/>
                <a:cs typeface="Arial" panose="020B0604020202020204" pitchFamily="34" charset="0"/>
              </a:rPr>
              <a:t>Bias</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explainability</a:t>
            </a:r>
            <a:r>
              <a:rPr lang="it-IT" dirty="0">
                <a:solidFill>
                  <a:srgbClr val="000000"/>
                </a:solidFill>
                <a:latin typeface="Arial" panose="020B0604020202020204" pitchFamily="34" charset="0"/>
                <a:cs typeface="Arial" panose="020B0604020202020204" pitchFamily="34" charset="0"/>
              </a:rPr>
              <a:t>, dual-use risks</a:t>
            </a:r>
          </a:p>
          <a:p>
            <a:pPr marL="742950" lvl="1" indent="-285750" algn="just">
              <a:buFont typeface="Arial" panose="020B0604020202020204" pitchFamily="34" charset="0"/>
              <a:buChar char="•"/>
            </a:pPr>
            <a:r>
              <a:rPr lang="it-IT" dirty="0" err="1">
                <a:solidFill>
                  <a:srgbClr val="000000"/>
                </a:solidFill>
                <a:latin typeface="Arial" panose="020B0604020202020204" pitchFamily="34" charset="0"/>
                <a:cs typeface="Arial" panose="020B0604020202020204" pitchFamily="34" charset="0"/>
              </a:rPr>
              <a:t>Need</a:t>
            </a:r>
            <a:r>
              <a:rPr lang="it-IT" dirty="0">
                <a:solidFill>
                  <a:srgbClr val="000000"/>
                </a:solidFill>
                <a:latin typeface="Arial" panose="020B0604020202020204" pitchFamily="34" charset="0"/>
                <a:cs typeface="Arial" panose="020B0604020202020204" pitchFamily="34" charset="0"/>
              </a:rPr>
              <a:t> for cross-</a:t>
            </a:r>
            <a:r>
              <a:rPr lang="it-IT" dirty="0" err="1">
                <a:solidFill>
                  <a:srgbClr val="000000"/>
                </a:solidFill>
                <a:latin typeface="Arial" panose="020B0604020202020204" pitchFamily="34" charset="0"/>
                <a:cs typeface="Arial" panose="020B0604020202020204" pitchFamily="34" charset="0"/>
              </a:rPr>
              <a:t>sectoral</a:t>
            </a:r>
            <a:r>
              <a:rPr lang="it-IT" dirty="0">
                <a:solidFill>
                  <a:srgbClr val="000000"/>
                </a:solidFill>
                <a:latin typeface="Arial" panose="020B0604020202020204" pitchFamily="34" charset="0"/>
                <a:cs typeface="Arial" panose="020B0604020202020204" pitchFamily="34" charset="0"/>
              </a:rPr>
              <a:t> standards</a:t>
            </a:r>
          </a:p>
        </p:txBody>
      </p:sp>
      <p:pic>
        <p:nvPicPr>
          <p:cNvPr id="2" name="Picture 2" descr="John Nash | Biography, Game Theory, Nobel Prize, &amp; Facts | Britannica">
            <a:extLst>
              <a:ext uri="{FF2B5EF4-FFF2-40B4-BE49-F238E27FC236}">
                <a16:creationId xmlns:a16="http://schemas.microsoft.com/office/drawing/2014/main" id="{DF88EFE1-65E4-DF21-89A8-B32100ED2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467" y="1706598"/>
            <a:ext cx="3370574" cy="4227898"/>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3D67B3F6-2313-0612-F748-D4E36A43DE3A}"/>
              </a:ext>
            </a:extLst>
          </p:cNvPr>
          <p:cNvSpPr txBox="1"/>
          <p:nvPr/>
        </p:nvSpPr>
        <p:spPr>
          <a:xfrm>
            <a:off x="7626188" y="5918160"/>
            <a:ext cx="3166251"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hlinkClick r:id="rId4"/>
              </a:rPr>
              <a:t>https://link.springer.com/chapter/10.1007/978-3-319-91791-7_22</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3000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2CE382-634C-46EC-AB25-48948EA8A26C}"/>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B1B7E522-9D0D-4357-3AEF-1AA449F47FD4}"/>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94C03073-72A3-1FDF-C88A-A3A2977043A6}"/>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54C718A6-0461-A83C-1050-79AF7F6CBEE8}"/>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9D6913F2-BB8D-8988-A91C-7F65C59E6031}"/>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33</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6090A34B-7A7E-401F-274D-DD2B3295D548}"/>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10873EF0-089F-E201-EBF2-2589EFF6019B}"/>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a:t>
            </a:r>
            <a:r>
              <a:rPr lang="it-IT" b="1" dirty="0">
                <a:solidFill>
                  <a:srgbClr val="000000"/>
                </a:solidFill>
                <a:latin typeface="Arial" panose="020B0604020202020204" pitchFamily="34" charset="0"/>
                <a:cs typeface="Arial" panose="020B0604020202020204" pitchFamily="34" charset="0"/>
              </a:rPr>
              <a:t>6</a:t>
            </a:r>
            <a:r>
              <a:rPr lang="it-IT" b="1" i="0" u="none" strike="noStrike" dirty="0">
                <a:solidFill>
                  <a:srgbClr val="000000"/>
                </a:solidFill>
                <a:effectLst/>
                <a:latin typeface="Arial" panose="020B0604020202020204" pitchFamily="34" charset="0"/>
                <a:cs typeface="Arial" panose="020B0604020202020204" pitchFamily="34" charset="0"/>
              </a:rPr>
              <a:t>: </a:t>
            </a:r>
            <a:r>
              <a:rPr lang="it-IT" b="1" i="0" u="none" strike="noStrike" dirty="0">
                <a:solidFill>
                  <a:srgbClr val="000000"/>
                </a:solidFill>
                <a:effectLst/>
              </a:rPr>
              <a:t>AI Risk Management in CBRNe Systems</a:t>
            </a:r>
          </a:p>
        </p:txBody>
      </p:sp>
      <p:sp>
        <p:nvSpPr>
          <p:cNvPr id="9" name="CasellaDiTesto 8">
            <a:extLst>
              <a:ext uri="{FF2B5EF4-FFF2-40B4-BE49-F238E27FC236}">
                <a16:creationId xmlns:a16="http://schemas.microsoft.com/office/drawing/2014/main" id="{369F2992-75A5-9DB8-47C7-CEC9D1C10324}"/>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1 – </a:t>
            </a:r>
            <a:r>
              <a:rPr lang="it-IT" i="1" dirty="0">
                <a:solidFill>
                  <a:srgbClr val="000000"/>
                </a:solidFill>
                <a:latin typeface="Arial" panose="020B0604020202020204" pitchFamily="34" charset="0"/>
                <a:cs typeface="Arial" panose="020B0604020202020204" pitchFamily="34" charset="0"/>
              </a:rPr>
              <a:t>University of Rome Tor Vergata. Prof. Malizia, Dr. Iannotti, Dr. Rossi</a:t>
            </a:r>
            <a:endParaRPr lang="it-IT" sz="1050" i="1" dirty="0">
              <a:solidFill>
                <a:srgbClr val="000000"/>
              </a:solidFill>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EE577E01-C3F3-7965-BC09-ECB29DB60038}"/>
              </a:ext>
            </a:extLst>
          </p:cNvPr>
          <p:cNvSpPr txBox="1"/>
          <p:nvPr/>
        </p:nvSpPr>
        <p:spPr>
          <a:xfrm>
            <a:off x="4512874" y="5043680"/>
            <a:ext cx="3166251"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hlinkClick r:id="rId3"/>
              </a:rPr>
              <a:t>https://link.springer.com/chapter/10.1007/978-3-319-91791-7_22</a:t>
            </a:r>
            <a:r>
              <a:rPr lang="en-GB" sz="800" dirty="0">
                <a:latin typeface="Arial" panose="020B060402020202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D01C8B84-02E4-46E3-A04E-627A282C16C8}"/>
              </a:ext>
            </a:extLst>
          </p:cNvPr>
          <p:cNvSpPr txBox="1"/>
          <p:nvPr/>
        </p:nvSpPr>
        <p:spPr>
          <a:xfrm>
            <a:off x="0" y="2842910"/>
            <a:ext cx="12192000" cy="2031325"/>
          </a:xfrm>
          <a:prstGeom prst="rect">
            <a:avLst/>
          </a:prstGeom>
          <a:noFill/>
        </p:spPr>
        <p:txBody>
          <a:bodyPr wrap="square" rtlCol="0">
            <a:spAutoFit/>
          </a:bodyPr>
          <a:lstStyle/>
          <a:p>
            <a:pPr marL="342900" indent="-342900">
              <a:buFont typeface="Arial" panose="020B0604020202020204" pitchFamily="34" charset="0"/>
              <a:buChar char="•"/>
            </a:pPr>
            <a:r>
              <a:rPr lang="it-IT" dirty="0">
                <a:latin typeface="Arial" panose="020B0604020202020204" pitchFamily="34" charset="0"/>
                <a:cs typeface="Arial" panose="020B0604020202020204" pitchFamily="34" charset="0"/>
              </a:rPr>
              <a:t>The </a:t>
            </a:r>
            <a:r>
              <a:rPr lang="it-IT" dirty="0" err="1">
                <a:latin typeface="Arial" panose="020B0604020202020204" pitchFamily="34" charset="0"/>
                <a:cs typeface="Arial" panose="020B0604020202020204" pitchFamily="34" charset="0"/>
              </a:rPr>
              <a:t>integration</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artificial</a:t>
            </a:r>
            <a:r>
              <a:rPr lang="it-IT" dirty="0">
                <a:latin typeface="Arial" panose="020B0604020202020204" pitchFamily="34" charset="0"/>
                <a:cs typeface="Arial" panose="020B0604020202020204" pitchFamily="34" charset="0"/>
              </a:rPr>
              <a:t> intelligence (AI) </a:t>
            </a:r>
            <a:r>
              <a:rPr lang="it-IT" dirty="0" err="1">
                <a:latin typeface="Arial" panose="020B0604020202020204" pitchFamily="34" charset="0"/>
                <a:cs typeface="Arial" panose="020B0604020202020204" pitchFamily="34" charset="0"/>
              </a:rPr>
              <a:t>into</a:t>
            </a:r>
            <a:r>
              <a:rPr lang="it-IT" dirty="0">
                <a:latin typeface="Arial" panose="020B0604020202020204" pitchFamily="34" charset="0"/>
                <a:cs typeface="Arial" panose="020B0604020202020204" pitchFamily="34" charset="0"/>
              </a:rPr>
              <a:t> game theory </a:t>
            </a:r>
            <a:r>
              <a:rPr lang="it-IT" dirty="0" err="1">
                <a:latin typeface="Arial" panose="020B0604020202020204" pitchFamily="34" charset="0"/>
                <a:cs typeface="Arial" panose="020B0604020202020204" pitchFamily="34" charset="0"/>
              </a:rPr>
              <a:t>offers</a:t>
            </a:r>
            <a:r>
              <a:rPr lang="it-IT" dirty="0">
                <a:latin typeface="Arial" panose="020B0604020202020204" pitchFamily="34" charset="0"/>
                <a:cs typeface="Arial" panose="020B0604020202020204" pitchFamily="34" charset="0"/>
              </a:rPr>
              <a:t> a </a:t>
            </a:r>
            <a:r>
              <a:rPr lang="it-IT" dirty="0" err="1">
                <a:latin typeface="Arial" panose="020B0604020202020204" pitchFamily="34" charset="0"/>
                <a:cs typeface="Arial" panose="020B0604020202020204" pitchFamily="34" charset="0"/>
              </a:rPr>
              <a:t>novel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approach</a:t>
            </a:r>
            <a:r>
              <a:rPr lang="it-IT" dirty="0">
                <a:latin typeface="Arial" panose="020B0604020202020204" pitchFamily="34" charset="0"/>
                <a:cs typeface="Arial" panose="020B0604020202020204" pitchFamily="34" charset="0"/>
              </a:rPr>
              <a:t> to </a:t>
            </a:r>
            <a:r>
              <a:rPr lang="it-IT" dirty="0" err="1">
                <a:latin typeface="Arial" panose="020B0604020202020204" pitchFamily="34" charset="0"/>
                <a:cs typeface="Arial" panose="020B0604020202020204" pitchFamily="34" charset="0"/>
              </a:rPr>
              <a:t>addressing</a:t>
            </a:r>
            <a:r>
              <a:rPr lang="it-IT" dirty="0">
                <a:latin typeface="Arial" panose="020B0604020202020204" pitchFamily="34" charset="0"/>
                <a:cs typeface="Arial" panose="020B0604020202020204" pitchFamily="34" charset="0"/>
              </a:rPr>
              <a:t> the challenges of </a:t>
            </a:r>
            <a:r>
              <a:rPr lang="it-IT" dirty="0" err="1">
                <a:latin typeface="Arial" panose="020B0604020202020204" pitchFamily="34" charset="0"/>
                <a:cs typeface="Arial" panose="020B0604020202020204" pitchFamily="34" charset="0"/>
              </a:rPr>
              <a:t>safety</a:t>
            </a:r>
            <a:r>
              <a:rPr lang="it-IT" dirty="0">
                <a:latin typeface="Arial" panose="020B0604020202020204" pitchFamily="34" charset="0"/>
                <a:cs typeface="Arial" panose="020B0604020202020204" pitchFamily="34" charset="0"/>
              </a:rPr>
              <a:t> and security in a </a:t>
            </a:r>
            <a:r>
              <a:rPr lang="it-IT" dirty="0" err="1">
                <a:latin typeface="Arial" panose="020B0604020202020204" pitchFamily="34" charset="0"/>
                <a:cs typeface="Arial" panose="020B0604020202020204" pitchFamily="34" charset="0"/>
              </a:rPr>
              <a:t>complex</a:t>
            </a:r>
            <a:r>
              <a:rPr lang="it-IT" dirty="0">
                <a:latin typeface="Arial" panose="020B0604020202020204" pitchFamily="34" charset="0"/>
                <a:cs typeface="Arial" panose="020B0604020202020204" pitchFamily="34" charset="0"/>
              </a:rPr>
              <a:t> global </a:t>
            </a:r>
            <a:r>
              <a:rPr lang="it-IT" dirty="0" err="1">
                <a:latin typeface="Arial" panose="020B0604020202020204" pitchFamily="34" charset="0"/>
                <a:cs typeface="Arial" panose="020B0604020202020204" pitchFamily="34" charset="0"/>
              </a:rPr>
              <a:t>environment</a:t>
            </a:r>
            <a:r>
              <a:rPr lang="it-IT"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it-IT"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it-IT"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it-IT" dirty="0">
                <a:latin typeface="Arial" panose="020B0604020202020204" pitchFamily="34" charset="0"/>
                <a:cs typeface="Arial" panose="020B0604020202020204" pitchFamily="34" charset="0"/>
              </a:rPr>
              <a:t>Given the </a:t>
            </a:r>
            <a:r>
              <a:rPr lang="it-IT" dirty="0" err="1">
                <a:latin typeface="Arial" panose="020B0604020202020204" pitchFamily="34" charset="0"/>
                <a:cs typeface="Arial" panose="020B0604020202020204" pitchFamily="34" charset="0"/>
              </a:rPr>
              <a:t>strategic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implications</a:t>
            </a:r>
            <a:r>
              <a:rPr lang="it-IT" dirty="0">
                <a:latin typeface="Arial" panose="020B0604020202020204" pitchFamily="34" charset="0"/>
                <a:cs typeface="Arial" panose="020B0604020202020204" pitchFamily="34" charset="0"/>
              </a:rPr>
              <a:t> of CBRN, AI-</a:t>
            </a:r>
            <a:r>
              <a:rPr lang="it-IT" dirty="0" err="1">
                <a:latin typeface="Arial" panose="020B0604020202020204" pitchFamily="34" charset="0"/>
                <a:cs typeface="Arial" panose="020B0604020202020204" pitchFamily="34" charset="0"/>
              </a:rPr>
              <a:t>enhanced</a:t>
            </a:r>
            <a:r>
              <a:rPr lang="it-IT" dirty="0">
                <a:latin typeface="Arial" panose="020B0604020202020204" pitchFamily="34" charset="0"/>
                <a:cs typeface="Arial" panose="020B0604020202020204" pitchFamily="34" charset="0"/>
              </a:rPr>
              <a:t> game theory can </a:t>
            </a:r>
            <a:r>
              <a:rPr lang="it-IT" dirty="0" err="1">
                <a:latin typeface="Arial" panose="020B0604020202020204" pitchFamily="34" charset="0"/>
                <a:cs typeface="Arial" panose="020B0604020202020204" pitchFamily="34" charset="0"/>
              </a:rPr>
              <a:t>provide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valuable</a:t>
            </a:r>
            <a:r>
              <a:rPr lang="it-IT" dirty="0">
                <a:latin typeface="Arial" panose="020B0604020202020204" pitchFamily="34" charset="0"/>
                <a:cs typeface="Arial" panose="020B0604020202020204" pitchFamily="34" charset="0"/>
              </a:rPr>
              <a:t> insights for policymakers, </a:t>
            </a:r>
            <a:r>
              <a:rPr lang="it-IT" dirty="0" err="1">
                <a:latin typeface="Arial" panose="020B0604020202020204" pitchFamily="34" charset="0"/>
                <a:cs typeface="Arial" panose="020B0604020202020204" pitchFamily="34" charset="0"/>
              </a:rPr>
              <a:t>enabling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them</a:t>
            </a:r>
            <a:r>
              <a:rPr lang="it-IT" dirty="0">
                <a:latin typeface="Arial" panose="020B0604020202020204" pitchFamily="34" charset="0"/>
                <a:cs typeface="Arial" panose="020B0604020202020204" pitchFamily="34" charset="0"/>
              </a:rPr>
              <a:t> to make more </a:t>
            </a:r>
            <a:r>
              <a:rPr lang="it-IT" dirty="0" err="1">
                <a:latin typeface="Arial" panose="020B0604020202020204" pitchFamily="34" charset="0"/>
                <a:cs typeface="Arial" panose="020B0604020202020204" pitchFamily="34" charset="0"/>
              </a:rPr>
              <a:t>informed</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decisions</a:t>
            </a:r>
            <a:r>
              <a:rPr lang="it-IT" dirty="0">
                <a:latin typeface="Arial" panose="020B0604020202020204" pitchFamily="34" charset="0"/>
                <a:cs typeface="Arial" panose="020B0604020202020204" pitchFamily="34" charset="0"/>
              </a:rPr>
              <a:t> by </a:t>
            </a:r>
            <a:r>
              <a:rPr lang="it-IT" dirty="0" err="1">
                <a:latin typeface="Arial" panose="020B0604020202020204" pitchFamily="34" charset="0"/>
                <a:cs typeface="Arial" panose="020B0604020202020204" pitchFamily="34" charset="0"/>
              </a:rPr>
              <a:t>anticipating</a:t>
            </a:r>
            <a:r>
              <a:rPr lang="it-IT" dirty="0">
                <a:latin typeface="Arial" panose="020B0604020202020204" pitchFamily="34" charset="0"/>
                <a:cs typeface="Arial" panose="020B0604020202020204" pitchFamily="34" charset="0"/>
              </a:rPr>
              <a:t> the actions of </a:t>
            </a:r>
            <a:r>
              <a:rPr lang="it-IT" dirty="0" err="1">
                <a:latin typeface="Arial" panose="020B0604020202020204" pitchFamily="34" charset="0"/>
                <a:cs typeface="Arial" panose="020B0604020202020204" pitchFamily="34" charset="0"/>
              </a:rPr>
              <a:t>adversaries</a:t>
            </a:r>
            <a:r>
              <a:rPr lang="it-IT" dirty="0">
                <a:latin typeface="Arial" panose="020B0604020202020204" pitchFamily="34" charset="0"/>
                <a:cs typeface="Arial" panose="020B0604020202020204" pitchFamily="34" charset="0"/>
              </a:rPr>
              <a:t> and </a:t>
            </a:r>
            <a:r>
              <a:rPr lang="it-IT" dirty="0" err="1">
                <a:latin typeface="Arial" panose="020B0604020202020204" pitchFamily="34" charset="0"/>
                <a:cs typeface="Arial" panose="020B0604020202020204" pitchFamily="34" charset="0"/>
              </a:rPr>
              <a:t>evaluating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potential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outcomes</a:t>
            </a:r>
            <a:r>
              <a:rPr lang="it-IT"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1569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18446A-97A1-B028-F9B6-70D7D9048DED}"/>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CE60878F-BBE7-32F9-D990-4942492158D9}"/>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F2FE12FA-80A1-8ECD-6F93-4BD1656D5CF9}"/>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27EFBC66-970A-B8CC-4C84-1F59DDA5FFD5}"/>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7A6DC1EE-A2BD-442A-1620-F9669A98DA6C}"/>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34</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AF3CD27F-3DDA-4611-F84A-F43AA5F28FB2}"/>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0E0282F1-B77C-B55A-23F2-3A61A2D1F4BF}"/>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a:t>
            </a:r>
            <a:r>
              <a:rPr lang="it-IT" b="1" dirty="0">
                <a:solidFill>
                  <a:srgbClr val="000000"/>
                </a:solidFill>
                <a:latin typeface="Arial" panose="020B0604020202020204" pitchFamily="34" charset="0"/>
                <a:cs typeface="Arial" panose="020B0604020202020204" pitchFamily="34" charset="0"/>
              </a:rPr>
              <a:t>6</a:t>
            </a:r>
            <a:r>
              <a:rPr lang="it-IT" b="1" i="0" u="none" strike="noStrike" dirty="0">
                <a:solidFill>
                  <a:srgbClr val="000000"/>
                </a:solidFill>
                <a:effectLst/>
                <a:latin typeface="Arial" panose="020B0604020202020204" pitchFamily="34" charset="0"/>
                <a:cs typeface="Arial" panose="020B0604020202020204" pitchFamily="34" charset="0"/>
              </a:rPr>
              <a:t>: </a:t>
            </a:r>
            <a:r>
              <a:rPr lang="it-IT" b="1" i="0" u="none" strike="noStrike" dirty="0">
                <a:solidFill>
                  <a:srgbClr val="000000"/>
                </a:solidFill>
                <a:effectLst/>
              </a:rPr>
              <a:t>AI Risk Management in CBRNe Systems</a:t>
            </a:r>
          </a:p>
        </p:txBody>
      </p:sp>
      <p:sp>
        <p:nvSpPr>
          <p:cNvPr id="9" name="CasellaDiTesto 8">
            <a:extLst>
              <a:ext uri="{FF2B5EF4-FFF2-40B4-BE49-F238E27FC236}">
                <a16:creationId xmlns:a16="http://schemas.microsoft.com/office/drawing/2014/main" id="{97158590-47C5-076C-856C-806EFDE306D6}"/>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2 – </a:t>
            </a:r>
            <a:r>
              <a:rPr lang="it-IT" i="1" dirty="0">
                <a:solidFill>
                  <a:srgbClr val="000000"/>
                </a:solidFill>
                <a:latin typeface="Arial" panose="020B0604020202020204" pitchFamily="34" charset="0"/>
                <a:cs typeface="Arial" panose="020B0604020202020204" pitchFamily="34" charset="0"/>
              </a:rPr>
              <a:t>AI in Emergency Management: </a:t>
            </a:r>
            <a:r>
              <a:rPr lang="it-IT" i="1" dirty="0" err="1">
                <a:solidFill>
                  <a:srgbClr val="000000"/>
                </a:solidFill>
                <a:latin typeface="Arial" panose="020B0604020202020204" pitchFamily="34" charset="0"/>
                <a:cs typeface="Arial" panose="020B0604020202020204" pitchFamily="34" charset="0"/>
              </a:rPr>
              <a:t>Ethical</a:t>
            </a:r>
            <a:r>
              <a:rPr lang="it-IT" i="1" dirty="0">
                <a:solidFill>
                  <a:srgbClr val="000000"/>
                </a:solidFill>
                <a:latin typeface="Arial" panose="020B0604020202020204" pitchFamily="34" charset="0"/>
                <a:cs typeface="Arial" panose="020B0604020202020204" pitchFamily="34" charset="0"/>
              </a:rPr>
              <a:t> </a:t>
            </a:r>
            <a:r>
              <a:rPr lang="it-IT" i="1" dirty="0" err="1">
                <a:solidFill>
                  <a:srgbClr val="000000"/>
                </a:solidFill>
                <a:latin typeface="Arial" panose="020B0604020202020204" pitchFamily="34" charset="0"/>
                <a:cs typeface="Arial" panose="020B0604020202020204" pitchFamily="34" charset="0"/>
              </a:rPr>
              <a:t>Considerations</a:t>
            </a:r>
            <a:r>
              <a:rPr lang="it-IT" i="1" dirty="0">
                <a:solidFill>
                  <a:srgbClr val="000000"/>
                </a:solidFill>
                <a:latin typeface="Arial" panose="020B0604020202020204" pitchFamily="34" charset="0"/>
                <a:cs typeface="Arial" panose="020B0604020202020204" pitchFamily="34" charset="0"/>
              </a:rPr>
              <a:t> and Challenges</a:t>
            </a:r>
            <a:endParaRPr lang="it-IT" sz="1050" i="1" dirty="0">
              <a:solidFill>
                <a:srgbClr val="000000"/>
              </a:solidFill>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42B63928-1F69-3E8A-67B9-881867510DDD}"/>
              </a:ext>
            </a:extLst>
          </p:cNvPr>
          <p:cNvSpPr txBox="1"/>
          <p:nvPr/>
        </p:nvSpPr>
        <p:spPr>
          <a:xfrm>
            <a:off x="4729152" y="6030970"/>
            <a:ext cx="3211135"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hlinkClick r:id="rId3"/>
              </a:rPr>
              <a:t>https://www.worldscientific.com/doi/10.1142/S268998092450009X</a:t>
            </a:r>
            <a:r>
              <a:rPr lang="en-GB" sz="800" dirty="0">
                <a:latin typeface="Arial" panose="020B0604020202020204" pitchFamily="34" charset="0"/>
                <a:cs typeface="Arial" panose="020B0604020202020204" pitchFamily="34" charset="0"/>
              </a:rPr>
              <a:t> </a:t>
            </a:r>
          </a:p>
        </p:txBody>
      </p:sp>
      <p:pic>
        <p:nvPicPr>
          <p:cNvPr id="15" name="Immagine 14">
            <a:extLst>
              <a:ext uri="{FF2B5EF4-FFF2-40B4-BE49-F238E27FC236}">
                <a16:creationId xmlns:a16="http://schemas.microsoft.com/office/drawing/2014/main" id="{0B511324-3CB7-34FF-5CED-0DB4C667D696}"/>
              </a:ext>
            </a:extLst>
          </p:cNvPr>
          <p:cNvPicPr>
            <a:picLocks noChangeAspect="1"/>
          </p:cNvPicPr>
          <p:nvPr/>
        </p:nvPicPr>
        <p:blipFill>
          <a:blip r:embed="rId4"/>
          <a:srcRect t="14215" b="26968"/>
          <a:stretch/>
        </p:blipFill>
        <p:spPr>
          <a:xfrm>
            <a:off x="1544319" y="2278519"/>
            <a:ext cx="9580803" cy="3747363"/>
          </a:xfrm>
          <a:prstGeom prst="rect">
            <a:avLst/>
          </a:prstGeom>
        </p:spPr>
      </p:pic>
      <p:sp>
        <p:nvSpPr>
          <p:cNvPr id="2" name="CasellaDiTesto 1">
            <a:extLst>
              <a:ext uri="{FF2B5EF4-FFF2-40B4-BE49-F238E27FC236}">
                <a16:creationId xmlns:a16="http://schemas.microsoft.com/office/drawing/2014/main" id="{ADD460D8-10FF-4589-EF83-F315BE9F58BD}"/>
              </a:ext>
            </a:extLst>
          </p:cNvPr>
          <p:cNvSpPr txBox="1"/>
          <p:nvPr/>
        </p:nvSpPr>
        <p:spPr>
          <a:xfrm>
            <a:off x="1544318" y="6218062"/>
            <a:ext cx="9580803"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Image generated with ChatGPT 4o</a:t>
            </a:r>
          </a:p>
        </p:txBody>
      </p:sp>
    </p:spTree>
    <p:extLst>
      <p:ext uri="{BB962C8B-B14F-4D97-AF65-F5344CB8AC3E}">
        <p14:creationId xmlns:p14="http://schemas.microsoft.com/office/powerpoint/2010/main" val="403081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F7318F-AE85-99F3-02A6-09AD2E1FBD79}"/>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C4283E1D-EC41-216D-98BF-F490C3DAB945}"/>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E4873D5B-FD32-24D6-953F-6F108EAFB5C0}"/>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9610FBBF-740E-F46C-E309-A6EBC4E58201}"/>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FBE49B5C-B1F7-583F-2E6E-387CB69C86CB}"/>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35</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5EBA1AF9-EB87-366B-FF57-387F9D88B8E5}"/>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A5B84DA3-A431-8D27-D70D-AD518C11F30E}"/>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7: </a:t>
            </a:r>
            <a:r>
              <a:rPr lang="it-IT" b="1" i="0" u="none" strike="noStrike" dirty="0">
                <a:solidFill>
                  <a:srgbClr val="000000"/>
                </a:solidFill>
                <a:effectLst/>
              </a:rPr>
              <a:t>AI in </a:t>
            </a:r>
            <a:r>
              <a:rPr lang="it-IT" b="1" i="0" u="none" strike="noStrike" dirty="0" err="1">
                <a:solidFill>
                  <a:srgbClr val="000000"/>
                </a:solidFill>
                <a:effectLst/>
              </a:rPr>
              <a:t>Threat</a:t>
            </a:r>
            <a:r>
              <a:rPr lang="it-IT" b="1" i="0" u="none" strike="noStrike" dirty="0">
                <a:solidFill>
                  <a:srgbClr val="000000"/>
                </a:solidFill>
                <a:effectLst/>
              </a:rPr>
              <a:t> </a:t>
            </a:r>
            <a:r>
              <a:rPr lang="it-IT" b="1" i="0" u="none" strike="noStrike" dirty="0" err="1">
                <a:solidFill>
                  <a:srgbClr val="000000"/>
                </a:solidFill>
                <a:effectLst/>
              </a:rPr>
              <a:t>Detection</a:t>
            </a:r>
            <a:r>
              <a:rPr lang="it-IT" b="1" i="0" u="none" strike="noStrike" dirty="0">
                <a:solidFill>
                  <a:srgbClr val="000000"/>
                </a:solidFill>
                <a:effectLst/>
              </a:rPr>
              <a:t> Systems</a:t>
            </a:r>
          </a:p>
        </p:txBody>
      </p:sp>
      <p:sp>
        <p:nvSpPr>
          <p:cNvPr id="8" name="CasellaDiTesto 7">
            <a:extLst>
              <a:ext uri="{FF2B5EF4-FFF2-40B4-BE49-F238E27FC236}">
                <a16:creationId xmlns:a16="http://schemas.microsoft.com/office/drawing/2014/main" id="{E36084B4-B90D-1A57-ED4A-D2E76C7F8170}"/>
              </a:ext>
            </a:extLst>
          </p:cNvPr>
          <p:cNvSpPr txBox="1"/>
          <p:nvPr/>
        </p:nvSpPr>
        <p:spPr>
          <a:xfrm>
            <a:off x="0" y="2453100"/>
            <a:ext cx="6096000" cy="2031325"/>
          </a:xfrm>
          <a:prstGeom prst="rect">
            <a:avLst/>
          </a:prstGeom>
          <a:noFill/>
        </p:spPr>
        <p:txBody>
          <a:bodyPr wrap="square">
            <a:spAutoFit/>
          </a:bodyPr>
          <a:lstStyle/>
          <a:p>
            <a:pPr algn="ctr"/>
            <a:r>
              <a:rPr lang="it-IT" b="1" dirty="0">
                <a:latin typeface="Arial" panose="020B0604020202020204" pitchFamily="34" charset="0"/>
                <a:cs typeface="Arial" panose="020B0604020202020204" pitchFamily="34" charset="0"/>
              </a:rPr>
              <a:t>KEY POINTS</a:t>
            </a:r>
          </a:p>
          <a:p>
            <a:pPr marL="742950" lvl="1" indent="-285750" algn="just">
              <a:buFont typeface="Arial" panose="020B0604020202020204" pitchFamily="34" charset="0"/>
              <a:buChar char="•"/>
            </a:pPr>
            <a:r>
              <a:rPr lang="it-IT" b="0" i="0" u="none" strike="noStrike" dirty="0">
                <a:solidFill>
                  <a:srgbClr val="000000"/>
                </a:solidFill>
                <a:effectLst/>
                <a:latin typeface="Arial" panose="020B0604020202020204" pitchFamily="34" charset="0"/>
                <a:cs typeface="Arial" panose="020B0604020202020204" pitchFamily="34" charset="0"/>
              </a:rPr>
              <a:t>Real-time scanning and </a:t>
            </a:r>
            <a:r>
              <a:rPr lang="it-IT" b="0" i="0" u="none" strike="noStrike" dirty="0" err="1">
                <a:solidFill>
                  <a:srgbClr val="000000"/>
                </a:solidFill>
                <a:effectLst/>
                <a:latin typeface="Arial" panose="020B0604020202020204" pitchFamily="34" charset="0"/>
                <a:cs typeface="Arial" panose="020B0604020202020204" pitchFamily="34" charset="0"/>
              </a:rPr>
              <a:t>alerts</a:t>
            </a:r>
            <a:endParaRPr lang="it-IT" b="0" i="0" u="none" strike="noStrike" dirty="0">
              <a:solidFill>
                <a:srgbClr val="000000"/>
              </a:solidFill>
              <a:effectLst/>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it-IT" b="0" i="0" u="none" strike="noStrike" dirty="0">
                <a:solidFill>
                  <a:srgbClr val="000000"/>
                </a:solidFill>
                <a:effectLst/>
                <a:latin typeface="Arial" panose="020B0604020202020204" pitchFamily="34" charset="0"/>
                <a:cs typeface="Arial" panose="020B0604020202020204" pitchFamily="34" charset="0"/>
              </a:rPr>
              <a:t>Integration with public </a:t>
            </a:r>
            <a:r>
              <a:rPr lang="it-IT" b="0" i="0" u="none" strike="noStrike" dirty="0" err="1">
                <a:solidFill>
                  <a:srgbClr val="000000"/>
                </a:solidFill>
                <a:effectLst/>
                <a:latin typeface="Arial" panose="020B0604020202020204" pitchFamily="34" charset="0"/>
                <a:cs typeface="Arial" panose="020B0604020202020204" pitchFamily="34" charset="0"/>
              </a:rPr>
              <a:t>safety</a:t>
            </a:r>
            <a:r>
              <a:rPr lang="it-IT" b="0" i="0" u="none" strike="noStrike" dirty="0">
                <a:solidFill>
                  <a:srgbClr val="000000"/>
                </a:solidFill>
                <a:effectLst/>
                <a:latin typeface="Arial" panose="020B0604020202020204" pitchFamily="34" charset="0"/>
                <a:cs typeface="Arial" panose="020B0604020202020204" pitchFamily="34" charset="0"/>
              </a:rPr>
              <a:t> </a:t>
            </a:r>
            <a:r>
              <a:rPr lang="it-IT" b="0" i="0" u="none" strike="noStrike" dirty="0" err="1">
                <a:solidFill>
                  <a:srgbClr val="000000"/>
                </a:solidFill>
                <a:effectLst/>
                <a:latin typeface="Arial" panose="020B0604020202020204" pitchFamily="34" charset="0"/>
                <a:cs typeface="Arial" panose="020B0604020202020204" pitchFamily="34" charset="0"/>
              </a:rPr>
              <a:t>infrastructure</a:t>
            </a:r>
            <a:endParaRPr lang="it-IT" b="0" i="0" u="none" strike="noStrike" dirty="0">
              <a:solidFill>
                <a:srgbClr val="000000"/>
              </a:solidFill>
              <a:effectLst/>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endParaRPr lang="it-IT" dirty="0">
              <a:solidFill>
                <a:srgbClr val="000000"/>
              </a:solidFill>
              <a:latin typeface="Arial" panose="020B0604020202020204" pitchFamily="34" charset="0"/>
              <a:cs typeface="Arial" panose="020B0604020202020204" pitchFamily="34" charset="0"/>
            </a:endParaRPr>
          </a:p>
          <a:p>
            <a:pPr marL="90488" lvl="1" indent="-36513" algn="ctr"/>
            <a:r>
              <a:rPr lang="it-IT" b="1" dirty="0">
                <a:latin typeface="Arial" panose="020B0604020202020204" pitchFamily="34" charset="0"/>
                <a:cs typeface="Arial" panose="020B0604020202020204" pitchFamily="34" charset="0"/>
              </a:rPr>
              <a:t>BENEFITS</a:t>
            </a:r>
            <a:endParaRPr lang="it-IT" b="0" i="0" u="none" strike="noStrike" dirty="0">
              <a:solidFill>
                <a:srgbClr val="000000"/>
              </a:solidFill>
              <a:effectLst/>
            </a:endParaRPr>
          </a:p>
          <a:p>
            <a:pPr marL="742950" lvl="1" indent="-285750" algn="just">
              <a:buFont typeface="Arial" panose="020B0604020202020204" pitchFamily="34" charset="0"/>
              <a:buChar char="•"/>
            </a:pPr>
            <a:r>
              <a:rPr lang="it-IT" dirty="0" err="1">
                <a:solidFill>
                  <a:srgbClr val="000000"/>
                </a:solidFill>
                <a:latin typeface="Arial" panose="020B0604020202020204" pitchFamily="34" charset="0"/>
                <a:cs typeface="Arial" panose="020B0604020202020204" pitchFamily="34" charset="0"/>
              </a:rPr>
              <a:t>Faster</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alerting</a:t>
            </a:r>
            <a:endParaRPr lang="it-IT" dirty="0">
              <a:solidFill>
                <a:srgbClr val="000000"/>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it-IT" dirty="0" err="1">
                <a:solidFill>
                  <a:srgbClr val="000000"/>
                </a:solidFill>
                <a:latin typeface="Arial" panose="020B0604020202020204" pitchFamily="34" charset="0"/>
                <a:cs typeface="Arial" panose="020B0604020202020204" pitchFamily="34" charset="0"/>
              </a:rPr>
              <a:t>Reduced</a:t>
            </a:r>
            <a:r>
              <a:rPr lang="it-IT" dirty="0">
                <a:solidFill>
                  <a:srgbClr val="000000"/>
                </a:solidFill>
                <a:latin typeface="Arial" panose="020B0604020202020204" pitchFamily="34" charset="0"/>
                <a:cs typeface="Arial" panose="020B0604020202020204" pitchFamily="34" charset="0"/>
              </a:rPr>
              <a:t> false </a:t>
            </a:r>
            <a:r>
              <a:rPr lang="it-IT" dirty="0" err="1">
                <a:solidFill>
                  <a:srgbClr val="000000"/>
                </a:solidFill>
                <a:latin typeface="Arial" panose="020B0604020202020204" pitchFamily="34" charset="0"/>
                <a:cs typeface="Arial" panose="020B0604020202020204" pitchFamily="34" charset="0"/>
              </a:rPr>
              <a:t>positives</a:t>
            </a:r>
            <a:endParaRPr lang="it-IT" dirty="0">
              <a:solidFill>
                <a:srgbClr val="000000"/>
              </a:solidFill>
              <a:latin typeface="Arial" panose="020B0604020202020204" pitchFamily="34" charset="0"/>
              <a:cs typeface="Arial" panose="020B0604020202020204" pitchFamily="34" charset="0"/>
            </a:endParaRPr>
          </a:p>
        </p:txBody>
      </p:sp>
      <p:pic>
        <p:nvPicPr>
          <p:cNvPr id="30722" name="Picture 2" descr="figure 1">
            <a:extLst>
              <a:ext uri="{FF2B5EF4-FFF2-40B4-BE49-F238E27FC236}">
                <a16:creationId xmlns:a16="http://schemas.microsoft.com/office/drawing/2014/main" id="{E69D0011-B87F-9374-11B6-52C4D94A0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209" y="1706598"/>
            <a:ext cx="4050061" cy="44049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0A05574-FD14-9C20-3BFD-A331642C18B7}"/>
              </a:ext>
            </a:extLst>
          </p:cNvPr>
          <p:cNvSpPr txBox="1"/>
          <p:nvPr/>
        </p:nvSpPr>
        <p:spPr>
          <a:xfrm>
            <a:off x="6881208" y="6181500"/>
            <a:ext cx="4050061"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hlinkClick r:id="rId4"/>
              </a:rPr>
              <a:t>https://www.nature.com/articles/s41467-024-47338-w</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7026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19DD97-1363-6E81-DD17-AA17A52F3014}"/>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BC1DA45E-6F4C-4454-801B-4C78CC2DC615}"/>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87BE1B14-6AF9-3C1F-2C15-7F8B78884257}"/>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796C7088-C37F-518B-6BEA-E9821D6C7B96}"/>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6DE0F200-6837-93AA-ACBC-12F7EDC9B7BE}"/>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36</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452DE641-9353-A2A8-0BCB-E88935298B9E}"/>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B1376113-D465-5432-09BA-F4D3F9187E2E}"/>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7: </a:t>
            </a:r>
            <a:r>
              <a:rPr lang="it-IT" b="1" i="0" u="none" strike="noStrike" dirty="0">
                <a:solidFill>
                  <a:srgbClr val="000000"/>
                </a:solidFill>
                <a:effectLst/>
              </a:rPr>
              <a:t>AI in </a:t>
            </a:r>
            <a:r>
              <a:rPr lang="it-IT" b="1" i="0" u="none" strike="noStrike" dirty="0" err="1">
                <a:solidFill>
                  <a:srgbClr val="000000"/>
                </a:solidFill>
                <a:effectLst/>
              </a:rPr>
              <a:t>Threat</a:t>
            </a:r>
            <a:r>
              <a:rPr lang="it-IT" b="1" i="0" u="none" strike="noStrike" dirty="0">
                <a:solidFill>
                  <a:srgbClr val="000000"/>
                </a:solidFill>
                <a:effectLst/>
              </a:rPr>
              <a:t> </a:t>
            </a:r>
            <a:r>
              <a:rPr lang="it-IT" b="1" i="0" u="none" strike="noStrike" dirty="0" err="1">
                <a:solidFill>
                  <a:srgbClr val="000000"/>
                </a:solidFill>
                <a:effectLst/>
              </a:rPr>
              <a:t>Detection</a:t>
            </a:r>
            <a:r>
              <a:rPr lang="it-IT" b="1" i="0" u="none" strike="noStrike" dirty="0">
                <a:solidFill>
                  <a:srgbClr val="000000"/>
                </a:solidFill>
                <a:effectLst/>
              </a:rPr>
              <a:t> Systems</a:t>
            </a:r>
          </a:p>
        </p:txBody>
      </p:sp>
      <p:sp>
        <p:nvSpPr>
          <p:cNvPr id="2" name="CasellaDiTesto 1">
            <a:extLst>
              <a:ext uri="{FF2B5EF4-FFF2-40B4-BE49-F238E27FC236}">
                <a16:creationId xmlns:a16="http://schemas.microsoft.com/office/drawing/2014/main" id="{B647CB5F-6F0E-3EA4-FE0D-11AFCC06DC11}"/>
              </a:ext>
            </a:extLst>
          </p:cNvPr>
          <p:cNvSpPr txBox="1"/>
          <p:nvPr/>
        </p:nvSpPr>
        <p:spPr>
          <a:xfrm>
            <a:off x="4770958" y="6103982"/>
            <a:ext cx="2650084"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hlinkClick r:id="rId3"/>
              </a:rPr>
              <a:t>https://www.nature.com/articles/s41467-024-47338-w</a:t>
            </a:r>
            <a:r>
              <a:rPr lang="en-GB" sz="800" dirty="0">
                <a:latin typeface="Arial" panose="020B060402020202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C65BA35E-DC9A-1502-9CEF-33DD79741D8D}"/>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1 – </a:t>
            </a:r>
            <a:r>
              <a:rPr lang="it-IT" i="1" dirty="0">
                <a:solidFill>
                  <a:srgbClr val="000000"/>
                </a:solidFill>
                <a:latin typeface="Arial" panose="020B0604020202020204" pitchFamily="34" charset="0"/>
                <a:cs typeface="Arial" panose="020B0604020202020204" pitchFamily="34" charset="0"/>
              </a:rPr>
              <a:t>Tetris-</a:t>
            </a:r>
            <a:r>
              <a:rPr lang="it-IT" i="1" dirty="0" err="1">
                <a:solidFill>
                  <a:srgbClr val="000000"/>
                </a:solidFill>
                <a:latin typeface="Arial" panose="020B0604020202020204" pitchFamily="34" charset="0"/>
                <a:cs typeface="Arial" panose="020B0604020202020204" pitchFamily="34" charset="0"/>
              </a:rPr>
              <a:t>inspired</a:t>
            </a:r>
            <a:r>
              <a:rPr lang="it-IT" i="1" dirty="0">
                <a:solidFill>
                  <a:srgbClr val="000000"/>
                </a:solidFill>
                <a:latin typeface="Arial" panose="020B0604020202020204" pitchFamily="34" charset="0"/>
                <a:cs typeface="Arial" panose="020B0604020202020204" pitchFamily="34" charset="0"/>
              </a:rPr>
              <a:t> detector with </a:t>
            </a:r>
            <a:r>
              <a:rPr lang="it-IT" i="1" dirty="0" err="1">
                <a:solidFill>
                  <a:srgbClr val="000000"/>
                </a:solidFill>
                <a:latin typeface="Arial" panose="020B0604020202020204" pitchFamily="34" charset="0"/>
                <a:cs typeface="Arial" panose="020B0604020202020204" pitchFamily="34" charset="0"/>
              </a:rPr>
              <a:t>neural</a:t>
            </a:r>
            <a:r>
              <a:rPr lang="it-IT" i="1" dirty="0">
                <a:solidFill>
                  <a:srgbClr val="000000"/>
                </a:solidFill>
                <a:latin typeface="Arial" panose="020B0604020202020204" pitchFamily="34" charset="0"/>
                <a:cs typeface="Arial" panose="020B0604020202020204" pitchFamily="34" charset="0"/>
              </a:rPr>
              <a:t> network for </a:t>
            </a:r>
            <a:r>
              <a:rPr lang="it-IT" i="1" dirty="0" err="1">
                <a:solidFill>
                  <a:srgbClr val="000000"/>
                </a:solidFill>
                <a:latin typeface="Arial" panose="020B0604020202020204" pitchFamily="34" charset="0"/>
                <a:cs typeface="Arial" panose="020B0604020202020204" pitchFamily="34" charset="0"/>
              </a:rPr>
              <a:t>radiation</a:t>
            </a:r>
            <a:r>
              <a:rPr lang="it-IT" i="1" dirty="0">
                <a:solidFill>
                  <a:srgbClr val="000000"/>
                </a:solidFill>
                <a:latin typeface="Arial" panose="020B0604020202020204" pitchFamily="34" charset="0"/>
                <a:cs typeface="Arial" panose="020B0604020202020204" pitchFamily="34" charset="0"/>
              </a:rPr>
              <a:t> mapping</a:t>
            </a:r>
            <a:endParaRPr lang="it-IT" sz="1050" i="1" dirty="0">
              <a:solidFill>
                <a:srgbClr val="000000"/>
              </a:solidFill>
              <a:latin typeface="Arial" panose="020B0604020202020204" pitchFamily="34" charset="0"/>
              <a:cs typeface="Arial" panose="020B0604020202020204" pitchFamily="34" charset="0"/>
            </a:endParaRPr>
          </a:p>
        </p:txBody>
      </p:sp>
      <p:pic>
        <p:nvPicPr>
          <p:cNvPr id="33794" name="Picture 2" descr="figure 3">
            <a:extLst>
              <a:ext uri="{FF2B5EF4-FFF2-40B4-BE49-F238E27FC236}">
                <a16:creationId xmlns:a16="http://schemas.microsoft.com/office/drawing/2014/main" id="{91E8331B-141E-2C97-89E3-FB9105D7B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260" y="2147663"/>
            <a:ext cx="3139913" cy="4579481"/>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9CAFA595-FAEA-C90A-44F0-5F2C50CE0A62}"/>
              </a:ext>
            </a:extLst>
          </p:cNvPr>
          <p:cNvPicPr>
            <a:picLocks noChangeAspect="1"/>
          </p:cNvPicPr>
          <p:nvPr/>
        </p:nvPicPr>
        <p:blipFill>
          <a:blip r:embed="rId5"/>
          <a:stretch>
            <a:fillRect/>
          </a:stretch>
        </p:blipFill>
        <p:spPr>
          <a:xfrm>
            <a:off x="1108403" y="2147663"/>
            <a:ext cx="5628675" cy="3743069"/>
          </a:xfrm>
          <a:prstGeom prst="rect">
            <a:avLst/>
          </a:prstGeom>
        </p:spPr>
      </p:pic>
      <p:sp>
        <p:nvSpPr>
          <p:cNvPr id="8" name="CasellaDiTesto 7">
            <a:extLst>
              <a:ext uri="{FF2B5EF4-FFF2-40B4-BE49-F238E27FC236}">
                <a16:creationId xmlns:a16="http://schemas.microsoft.com/office/drawing/2014/main" id="{07205B2C-D5D8-EF8D-9FE3-EF76182EE8D0}"/>
              </a:ext>
            </a:extLst>
          </p:cNvPr>
          <p:cNvSpPr txBox="1"/>
          <p:nvPr/>
        </p:nvSpPr>
        <p:spPr>
          <a:xfrm>
            <a:off x="1708261" y="5735410"/>
            <a:ext cx="4428958"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Image generated with ChatGPT 4o</a:t>
            </a:r>
          </a:p>
        </p:txBody>
      </p:sp>
    </p:spTree>
    <p:extLst>
      <p:ext uri="{BB962C8B-B14F-4D97-AF65-F5344CB8AC3E}">
        <p14:creationId xmlns:p14="http://schemas.microsoft.com/office/powerpoint/2010/main" val="268618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A983B3-6358-4319-E243-A15F4AD3C721}"/>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3A927B66-21CC-CB79-33B6-A1F6BDA32DA7}"/>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7600553F-E3CC-13DE-3A27-5922C6093C7D}"/>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63FDAC13-6F1B-E89D-4834-26B0A9750429}"/>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0B6CBE9F-2C2E-22A4-C053-0D66AE1A4C1B}"/>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37</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16A7C12E-1A21-0386-DC63-7CAEC7A2C7B5}"/>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42353DD9-9BE8-D5BC-200E-564194BD65A4}"/>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7: </a:t>
            </a:r>
            <a:r>
              <a:rPr lang="it-IT" b="1" i="0" u="none" strike="noStrike" dirty="0">
                <a:solidFill>
                  <a:srgbClr val="000000"/>
                </a:solidFill>
                <a:effectLst/>
              </a:rPr>
              <a:t>AI in </a:t>
            </a:r>
            <a:r>
              <a:rPr lang="it-IT" b="1" i="0" u="none" strike="noStrike" dirty="0" err="1">
                <a:solidFill>
                  <a:srgbClr val="000000"/>
                </a:solidFill>
                <a:effectLst/>
              </a:rPr>
              <a:t>Threat</a:t>
            </a:r>
            <a:r>
              <a:rPr lang="it-IT" b="1" i="0" u="none" strike="noStrike" dirty="0">
                <a:solidFill>
                  <a:srgbClr val="000000"/>
                </a:solidFill>
                <a:effectLst/>
              </a:rPr>
              <a:t> </a:t>
            </a:r>
            <a:r>
              <a:rPr lang="it-IT" b="1" i="0" u="none" strike="noStrike" dirty="0" err="1">
                <a:solidFill>
                  <a:srgbClr val="000000"/>
                </a:solidFill>
                <a:effectLst/>
              </a:rPr>
              <a:t>Detection</a:t>
            </a:r>
            <a:r>
              <a:rPr lang="it-IT" b="1" i="0" u="none" strike="noStrike" dirty="0">
                <a:solidFill>
                  <a:srgbClr val="000000"/>
                </a:solidFill>
                <a:effectLst/>
              </a:rPr>
              <a:t> Systems</a:t>
            </a:r>
          </a:p>
        </p:txBody>
      </p:sp>
      <p:sp>
        <p:nvSpPr>
          <p:cNvPr id="2" name="CasellaDiTesto 1">
            <a:extLst>
              <a:ext uri="{FF2B5EF4-FFF2-40B4-BE49-F238E27FC236}">
                <a16:creationId xmlns:a16="http://schemas.microsoft.com/office/drawing/2014/main" id="{4EB5976E-9948-3DCB-FBBE-7A1315C33ADF}"/>
              </a:ext>
            </a:extLst>
          </p:cNvPr>
          <p:cNvSpPr txBox="1"/>
          <p:nvPr/>
        </p:nvSpPr>
        <p:spPr>
          <a:xfrm>
            <a:off x="2786389" y="6334832"/>
            <a:ext cx="642292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hlinkClick r:id="rId3"/>
              </a:rPr>
              <a:t>https://wepub.org/index.php/IJCSIT/article/view/3521</a:t>
            </a:r>
            <a:r>
              <a:rPr lang="en-GB" sz="800" dirty="0">
                <a:latin typeface="Arial" panose="020B060402020202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3598F43E-81BF-75B2-95D2-8E165D667214}"/>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a:t>
            </a:r>
            <a:r>
              <a:rPr lang="it-IT" i="1" dirty="0">
                <a:solidFill>
                  <a:srgbClr val="000000"/>
                </a:solidFill>
                <a:latin typeface="Arial" panose="020B0604020202020204" pitchFamily="34" charset="0"/>
                <a:cs typeface="Arial" panose="020B0604020202020204" pitchFamily="34" charset="0"/>
              </a:rPr>
              <a:t>2</a:t>
            </a:r>
            <a:r>
              <a:rPr lang="it-IT" b="0" i="1" u="none" strike="noStrike" dirty="0">
                <a:solidFill>
                  <a:srgbClr val="000000"/>
                </a:solidFill>
                <a:effectLst/>
                <a:latin typeface="Arial" panose="020B0604020202020204" pitchFamily="34" charset="0"/>
                <a:cs typeface="Arial" panose="020B0604020202020204" pitchFamily="34" charset="0"/>
              </a:rPr>
              <a:t> – </a:t>
            </a:r>
            <a:r>
              <a:rPr lang="it-IT" i="1" dirty="0" err="1">
                <a:solidFill>
                  <a:srgbClr val="000000"/>
                </a:solidFill>
                <a:latin typeface="Arial" panose="020B0604020202020204" pitchFamily="34" charset="0"/>
                <a:cs typeface="Arial" panose="020B0604020202020204" pitchFamily="34" charset="0"/>
              </a:rPr>
              <a:t>Artificial</a:t>
            </a:r>
            <a:r>
              <a:rPr lang="it-IT" i="1" dirty="0">
                <a:solidFill>
                  <a:srgbClr val="000000"/>
                </a:solidFill>
                <a:latin typeface="Arial" panose="020B0604020202020204" pitchFamily="34" charset="0"/>
                <a:cs typeface="Arial" panose="020B0604020202020204" pitchFamily="34" charset="0"/>
              </a:rPr>
              <a:t> Intelligence in Cybersecurity </a:t>
            </a:r>
            <a:r>
              <a:rPr lang="it-IT" i="1" dirty="0" err="1">
                <a:solidFill>
                  <a:srgbClr val="000000"/>
                </a:solidFill>
                <a:latin typeface="Arial" panose="020B0604020202020204" pitchFamily="34" charset="0"/>
                <a:cs typeface="Arial" panose="020B0604020202020204" pitchFamily="34" charset="0"/>
              </a:rPr>
              <a:t>Threat</a:t>
            </a:r>
            <a:r>
              <a:rPr lang="it-IT" i="1" dirty="0">
                <a:solidFill>
                  <a:srgbClr val="000000"/>
                </a:solidFill>
                <a:latin typeface="Arial" panose="020B0604020202020204" pitchFamily="34" charset="0"/>
                <a:cs typeface="Arial" panose="020B0604020202020204" pitchFamily="34" charset="0"/>
              </a:rPr>
              <a:t> </a:t>
            </a:r>
            <a:r>
              <a:rPr lang="it-IT" i="1" dirty="0" err="1">
                <a:solidFill>
                  <a:srgbClr val="000000"/>
                </a:solidFill>
                <a:latin typeface="Arial" panose="020B0604020202020204" pitchFamily="34" charset="0"/>
                <a:cs typeface="Arial" panose="020B0604020202020204" pitchFamily="34" charset="0"/>
              </a:rPr>
              <a:t>Detection</a:t>
            </a:r>
            <a:endParaRPr lang="it-IT" sz="1050" i="1" dirty="0">
              <a:solidFill>
                <a:srgbClr val="000000"/>
              </a:solidFill>
              <a:latin typeface="Arial" panose="020B0604020202020204" pitchFamily="34" charset="0"/>
              <a:cs typeface="Arial" panose="020B0604020202020204" pitchFamily="34" charset="0"/>
            </a:endParaRPr>
          </a:p>
        </p:txBody>
      </p:sp>
      <p:pic>
        <p:nvPicPr>
          <p:cNvPr id="11" name="Immagine 10">
            <a:extLst>
              <a:ext uri="{FF2B5EF4-FFF2-40B4-BE49-F238E27FC236}">
                <a16:creationId xmlns:a16="http://schemas.microsoft.com/office/drawing/2014/main" id="{42453C31-E865-77BD-FA94-BDA7658BBBA3}"/>
              </a:ext>
            </a:extLst>
          </p:cNvPr>
          <p:cNvPicPr>
            <a:picLocks noChangeAspect="1"/>
          </p:cNvPicPr>
          <p:nvPr/>
        </p:nvPicPr>
        <p:blipFill>
          <a:blip r:embed="rId4"/>
          <a:stretch>
            <a:fillRect/>
          </a:stretch>
        </p:blipFill>
        <p:spPr>
          <a:xfrm>
            <a:off x="2786389" y="2081086"/>
            <a:ext cx="6422925" cy="4271245"/>
          </a:xfrm>
          <a:prstGeom prst="rect">
            <a:avLst/>
          </a:prstGeom>
        </p:spPr>
      </p:pic>
      <p:sp>
        <p:nvSpPr>
          <p:cNvPr id="8" name="CasellaDiTesto 7">
            <a:extLst>
              <a:ext uri="{FF2B5EF4-FFF2-40B4-BE49-F238E27FC236}">
                <a16:creationId xmlns:a16="http://schemas.microsoft.com/office/drawing/2014/main" id="{21F2C455-7046-2EF5-D4B9-B0CDA1DA723A}"/>
              </a:ext>
            </a:extLst>
          </p:cNvPr>
          <p:cNvSpPr txBox="1"/>
          <p:nvPr/>
        </p:nvSpPr>
        <p:spPr>
          <a:xfrm>
            <a:off x="3881521" y="6093112"/>
            <a:ext cx="4428958" cy="307777"/>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Image generated with ChatGPT 4o</a:t>
            </a:r>
          </a:p>
        </p:txBody>
      </p:sp>
    </p:spTree>
    <p:extLst>
      <p:ext uri="{BB962C8B-B14F-4D97-AF65-F5344CB8AC3E}">
        <p14:creationId xmlns:p14="http://schemas.microsoft.com/office/powerpoint/2010/main" val="229269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EB63F7-64A6-AFD3-CCF4-E7FEA89F9380}"/>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6B88884C-D20B-DD92-CD46-9689ABDCE245}"/>
              </a:ext>
            </a:extLst>
          </p:cNvPr>
          <p:cNvSpPr>
            <a:spLocks noGrp="1"/>
          </p:cNvSpPr>
          <p:nvPr>
            <p:ph type="title"/>
          </p:nvPr>
        </p:nvSpPr>
        <p:spPr>
          <a:xfrm>
            <a:off x="335664" y="-127000"/>
            <a:ext cx="8873650" cy="1320800"/>
          </a:xfrm>
        </p:spPr>
        <p:txBody>
          <a:bodyPr>
            <a:normAutofit/>
          </a:bodyPr>
          <a:lstStyle/>
          <a:p>
            <a:r>
              <a:rPr lang="en-GB" sz="4000" dirty="0"/>
              <a:t>Impact Stories – Seven AI Use Cases</a:t>
            </a:r>
          </a:p>
        </p:txBody>
      </p:sp>
      <p:sp>
        <p:nvSpPr>
          <p:cNvPr id="6" name="Segnaposto piè di pagina 5">
            <a:extLst>
              <a:ext uri="{FF2B5EF4-FFF2-40B4-BE49-F238E27FC236}">
                <a16:creationId xmlns:a16="http://schemas.microsoft.com/office/drawing/2014/main" id="{0EC290DA-9332-AF39-BF26-124A00967079}"/>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3D5D48D5-4660-7F7D-6E53-411E9A4A640E}"/>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2B6BE80E-3386-D01F-FAA1-65E8F29ED269}"/>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38</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F0FAC794-8E18-22D4-52E8-3261EA153500}"/>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2D51E60F-372F-ECEC-9831-2464DBEFDC8F}"/>
              </a:ext>
            </a:extLst>
          </p:cNvPr>
          <p:cNvSpPr txBox="1"/>
          <p:nvPr/>
        </p:nvSpPr>
        <p:spPr>
          <a:xfrm>
            <a:off x="0" y="1265533"/>
            <a:ext cx="12192000" cy="369332"/>
          </a:xfrm>
          <a:prstGeom prst="rect">
            <a:avLst/>
          </a:prstGeom>
          <a:noFill/>
        </p:spPr>
        <p:txBody>
          <a:bodyPr wrap="square">
            <a:spAutoFit/>
          </a:bodyPr>
          <a:lstStyle/>
          <a:p>
            <a:pPr algn="ctr"/>
            <a:r>
              <a:rPr lang="it-IT" b="1" i="0" u="none" strike="noStrike" dirty="0">
                <a:solidFill>
                  <a:srgbClr val="000000"/>
                </a:solidFill>
                <a:effectLst/>
                <a:latin typeface="Arial" panose="020B0604020202020204" pitchFamily="34" charset="0"/>
                <a:cs typeface="Arial" panose="020B0604020202020204" pitchFamily="34" charset="0"/>
              </a:rPr>
              <a:t>USE CASE 7: </a:t>
            </a:r>
            <a:r>
              <a:rPr lang="it-IT" b="1" i="0" u="none" strike="noStrike" dirty="0">
                <a:solidFill>
                  <a:srgbClr val="000000"/>
                </a:solidFill>
                <a:effectLst/>
              </a:rPr>
              <a:t>AI in </a:t>
            </a:r>
            <a:r>
              <a:rPr lang="it-IT" b="1" i="0" u="none" strike="noStrike" dirty="0" err="1">
                <a:solidFill>
                  <a:srgbClr val="000000"/>
                </a:solidFill>
                <a:effectLst/>
              </a:rPr>
              <a:t>Threat</a:t>
            </a:r>
            <a:r>
              <a:rPr lang="it-IT" b="1" i="0" u="none" strike="noStrike" dirty="0">
                <a:solidFill>
                  <a:srgbClr val="000000"/>
                </a:solidFill>
                <a:effectLst/>
              </a:rPr>
              <a:t> </a:t>
            </a:r>
            <a:r>
              <a:rPr lang="it-IT" b="1" i="0" u="none" strike="noStrike" dirty="0" err="1">
                <a:solidFill>
                  <a:srgbClr val="000000"/>
                </a:solidFill>
                <a:effectLst/>
              </a:rPr>
              <a:t>Detection</a:t>
            </a:r>
            <a:r>
              <a:rPr lang="it-IT" b="1" i="0" u="none" strike="noStrike" dirty="0">
                <a:solidFill>
                  <a:srgbClr val="000000"/>
                </a:solidFill>
                <a:effectLst/>
              </a:rPr>
              <a:t> Systems</a:t>
            </a:r>
          </a:p>
        </p:txBody>
      </p:sp>
      <p:sp>
        <p:nvSpPr>
          <p:cNvPr id="2" name="CasellaDiTesto 1">
            <a:extLst>
              <a:ext uri="{FF2B5EF4-FFF2-40B4-BE49-F238E27FC236}">
                <a16:creationId xmlns:a16="http://schemas.microsoft.com/office/drawing/2014/main" id="{9C41B528-4BBD-FAAF-A42A-5B01E3B6E480}"/>
              </a:ext>
            </a:extLst>
          </p:cNvPr>
          <p:cNvSpPr txBox="1"/>
          <p:nvPr/>
        </p:nvSpPr>
        <p:spPr>
          <a:xfrm>
            <a:off x="2476242" y="6207874"/>
            <a:ext cx="7362975"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hlinkClick r:id="rId3"/>
              </a:rPr>
              <a:t>https://www.weforum.org/stories/2024/01/company-using-ai-transform-manufacturing-business/</a:t>
            </a:r>
            <a:r>
              <a:rPr lang="en-GB" sz="800" dirty="0">
                <a:latin typeface="Arial" panose="020B060402020202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B039C4B8-BB9F-D211-9507-8DAF127BEECE}"/>
              </a:ext>
            </a:extLst>
          </p:cNvPr>
          <p:cNvSpPr txBox="1"/>
          <p:nvPr/>
        </p:nvSpPr>
        <p:spPr>
          <a:xfrm>
            <a:off x="0" y="1706598"/>
            <a:ext cx="12192000" cy="369332"/>
          </a:xfrm>
          <a:prstGeom prst="rect">
            <a:avLst/>
          </a:prstGeom>
          <a:noFill/>
        </p:spPr>
        <p:txBody>
          <a:bodyPr wrap="square">
            <a:spAutoFit/>
          </a:bodyPr>
          <a:lstStyle/>
          <a:p>
            <a:pPr marL="47625" lvl="1" algn="ctr"/>
            <a:r>
              <a:rPr lang="it-IT" b="0" i="1" u="none" strike="noStrike" dirty="0">
                <a:solidFill>
                  <a:srgbClr val="000000"/>
                </a:solidFill>
                <a:effectLst/>
                <a:latin typeface="Arial" panose="020B0604020202020204" pitchFamily="34" charset="0"/>
                <a:cs typeface="Arial" panose="020B0604020202020204" pitchFamily="34" charset="0"/>
              </a:rPr>
              <a:t>Ex. 3 – </a:t>
            </a:r>
            <a:r>
              <a:rPr lang="it-IT" i="1" dirty="0">
                <a:solidFill>
                  <a:srgbClr val="000000"/>
                </a:solidFill>
                <a:latin typeface="Arial" panose="020B0604020202020204" pitchFamily="34" charset="0"/>
                <a:cs typeface="Arial" panose="020B0604020202020204" pitchFamily="34" charset="0"/>
              </a:rPr>
              <a:t>How one company </a:t>
            </a:r>
            <a:r>
              <a:rPr lang="it-IT" i="1" dirty="0" err="1">
                <a:solidFill>
                  <a:srgbClr val="000000"/>
                </a:solidFill>
                <a:latin typeface="Arial" panose="020B0604020202020204" pitchFamily="34" charset="0"/>
                <a:cs typeface="Arial" panose="020B0604020202020204" pitchFamily="34" charset="0"/>
              </a:rPr>
              <a:t>is</a:t>
            </a:r>
            <a:r>
              <a:rPr lang="it-IT" i="1" dirty="0">
                <a:solidFill>
                  <a:srgbClr val="000000"/>
                </a:solidFill>
                <a:latin typeface="Arial" panose="020B0604020202020204" pitchFamily="34" charset="0"/>
                <a:cs typeface="Arial" panose="020B0604020202020204" pitchFamily="34" charset="0"/>
              </a:rPr>
              <a:t> </a:t>
            </a:r>
            <a:r>
              <a:rPr lang="it-IT" i="1" dirty="0" err="1">
                <a:solidFill>
                  <a:srgbClr val="000000"/>
                </a:solidFill>
                <a:latin typeface="Arial" panose="020B0604020202020204" pitchFamily="34" charset="0"/>
                <a:cs typeface="Arial" panose="020B0604020202020204" pitchFamily="34" charset="0"/>
              </a:rPr>
              <a:t>using</a:t>
            </a:r>
            <a:r>
              <a:rPr lang="it-IT" i="1" dirty="0">
                <a:solidFill>
                  <a:srgbClr val="000000"/>
                </a:solidFill>
                <a:latin typeface="Arial" panose="020B0604020202020204" pitchFamily="34" charset="0"/>
                <a:cs typeface="Arial" panose="020B0604020202020204" pitchFamily="34" charset="0"/>
              </a:rPr>
              <a:t> AI to </a:t>
            </a:r>
            <a:r>
              <a:rPr lang="it-IT" i="1" dirty="0" err="1">
                <a:solidFill>
                  <a:srgbClr val="000000"/>
                </a:solidFill>
                <a:latin typeface="Arial" panose="020B0604020202020204" pitchFamily="34" charset="0"/>
                <a:cs typeface="Arial" panose="020B0604020202020204" pitchFamily="34" charset="0"/>
              </a:rPr>
              <a:t>transform</a:t>
            </a:r>
            <a:r>
              <a:rPr lang="it-IT" i="1" dirty="0">
                <a:solidFill>
                  <a:srgbClr val="000000"/>
                </a:solidFill>
                <a:latin typeface="Arial" panose="020B0604020202020204" pitchFamily="34" charset="0"/>
                <a:cs typeface="Arial" panose="020B0604020202020204" pitchFamily="34" charset="0"/>
              </a:rPr>
              <a:t> manufacturing</a:t>
            </a:r>
            <a:endParaRPr lang="it-IT" sz="1050" i="1" dirty="0">
              <a:solidFill>
                <a:srgbClr val="000000"/>
              </a:solidFill>
              <a:latin typeface="Arial" panose="020B0604020202020204" pitchFamily="34" charset="0"/>
              <a:cs typeface="Arial" panose="020B0604020202020204" pitchFamily="34" charset="0"/>
            </a:endParaRPr>
          </a:p>
        </p:txBody>
      </p:sp>
      <p:pic>
        <p:nvPicPr>
          <p:cNvPr id="9" name="Immagine 8" descr="Immagine che contiene testo, schermata, software, Carattere&#10;&#10;Il contenuto generato dall'IA potrebbe non essere corretto.">
            <a:extLst>
              <a:ext uri="{FF2B5EF4-FFF2-40B4-BE49-F238E27FC236}">
                <a16:creationId xmlns:a16="http://schemas.microsoft.com/office/drawing/2014/main" id="{474F43F4-0C5C-9DD2-3EF5-E22072DABBA5}"/>
              </a:ext>
            </a:extLst>
          </p:cNvPr>
          <p:cNvPicPr>
            <a:picLocks noChangeAspect="1"/>
          </p:cNvPicPr>
          <p:nvPr/>
        </p:nvPicPr>
        <p:blipFill>
          <a:blip r:embed="rId4"/>
          <a:stretch>
            <a:fillRect/>
          </a:stretch>
        </p:blipFill>
        <p:spPr>
          <a:xfrm>
            <a:off x="2476242" y="2029955"/>
            <a:ext cx="7362975" cy="4179394"/>
          </a:xfrm>
          <a:prstGeom prst="rect">
            <a:avLst/>
          </a:prstGeom>
        </p:spPr>
      </p:pic>
    </p:spTree>
    <p:extLst>
      <p:ext uri="{BB962C8B-B14F-4D97-AF65-F5344CB8AC3E}">
        <p14:creationId xmlns:p14="http://schemas.microsoft.com/office/powerpoint/2010/main" val="115127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DD6789-9FCC-306C-BBB4-F7E90D3A6D81}"/>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0CEC1531-8D4C-09A1-A5DE-362256D52EAC}"/>
              </a:ext>
            </a:extLst>
          </p:cNvPr>
          <p:cNvSpPr>
            <a:spLocks noGrp="1"/>
          </p:cNvSpPr>
          <p:nvPr>
            <p:ph type="title"/>
          </p:nvPr>
        </p:nvSpPr>
        <p:spPr>
          <a:xfrm>
            <a:off x="335664" y="-127000"/>
            <a:ext cx="8873650" cy="1320800"/>
          </a:xfrm>
        </p:spPr>
        <p:txBody>
          <a:bodyPr>
            <a:normAutofit/>
          </a:bodyPr>
          <a:lstStyle/>
          <a:p>
            <a:r>
              <a:rPr lang="en-GB" sz="4000" dirty="0"/>
              <a:t>AI – Communication</a:t>
            </a:r>
          </a:p>
        </p:txBody>
      </p:sp>
      <p:sp>
        <p:nvSpPr>
          <p:cNvPr id="6" name="Segnaposto piè di pagina 5">
            <a:extLst>
              <a:ext uri="{FF2B5EF4-FFF2-40B4-BE49-F238E27FC236}">
                <a16:creationId xmlns:a16="http://schemas.microsoft.com/office/drawing/2014/main" id="{0225307B-0F82-4395-4FA1-653E992C4DB2}"/>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63AD4851-7E57-EB69-2302-3BE999734EBF}"/>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47A5EDE7-8488-A93A-E54D-21DFAC12FE13}"/>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39</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A8F0DEAA-EF41-80A5-5B02-C41E50700BE3}"/>
              </a:ext>
            </a:extLst>
          </p:cNvPr>
          <p:cNvPicPr>
            <a:picLocks noChangeAspect="1"/>
          </p:cNvPicPr>
          <p:nvPr/>
        </p:nvPicPr>
        <p:blipFill>
          <a:blip r:embed="rId2"/>
          <a:srcRect l="4384" t="15949" r="3229"/>
          <a:stretch/>
        </p:blipFill>
        <p:spPr>
          <a:xfrm>
            <a:off x="7508467" y="202552"/>
            <a:ext cx="2330750" cy="419327"/>
          </a:xfrm>
          <a:prstGeom prst="rect">
            <a:avLst/>
          </a:prstGeom>
        </p:spPr>
      </p:pic>
      <p:pic>
        <p:nvPicPr>
          <p:cNvPr id="4" name="Immagine 3" descr="Immagine che contiene testo, schermata, Policromia, astronomia&#10;&#10;Il contenuto generato dall'IA potrebbe non essere corretto.">
            <a:extLst>
              <a:ext uri="{FF2B5EF4-FFF2-40B4-BE49-F238E27FC236}">
                <a16:creationId xmlns:a16="http://schemas.microsoft.com/office/drawing/2014/main" id="{B64EDF63-45FC-D1B0-52DC-41FB32620C95}"/>
              </a:ext>
            </a:extLst>
          </p:cNvPr>
          <p:cNvPicPr>
            <a:picLocks noChangeAspect="1"/>
          </p:cNvPicPr>
          <p:nvPr/>
        </p:nvPicPr>
        <p:blipFill>
          <a:blip r:embed="rId3"/>
          <a:stretch>
            <a:fillRect/>
          </a:stretch>
        </p:blipFill>
        <p:spPr>
          <a:xfrm>
            <a:off x="455969" y="1489411"/>
            <a:ext cx="4353775" cy="4244016"/>
          </a:xfrm>
          <a:prstGeom prst="rect">
            <a:avLst/>
          </a:prstGeom>
        </p:spPr>
      </p:pic>
      <p:pic>
        <p:nvPicPr>
          <p:cNvPr id="9" name="Immagine 8" descr="Immagine che contiene schermata&#10;&#10;Il contenuto generato dall'IA potrebbe non essere corretto.">
            <a:extLst>
              <a:ext uri="{FF2B5EF4-FFF2-40B4-BE49-F238E27FC236}">
                <a16:creationId xmlns:a16="http://schemas.microsoft.com/office/drawing/2014/main" id="{4C1B43DB-031A-9474-DED2-D278CEFB04FF}"/>
              </a:ext>
            </a:extLst>
          </p:cNvPr>
          <p:cNvPicPr>
            <a:picLocks noChangeAspect="1"/>
          </p:cNvPicPr>
          <p:nvPr/>
        </p:nvPicPr>
        <p:blipFill>
          <a:blip r:embed="rId4"/>
          <a:stretch>
            <a:fillRect/>
          </a:stretch>
        </p:blipFill>
        <p:spPr>
          <a:xfrm>
            <a:off x="5340096" y="1768426"/>
            <a:ext cx="5786628" cy="3321147"/>
          </a:xfrm>
          <a:prstGeom prst="rect">
            <a:avLst/>
          </a:prstGeom>
        </p:spPr>
      </p:pic>
      <p:sp>
        <p:nvSpPr>
          <p:cNvPr id="11" name="CasellaDiTesto 10">
            <a:extLst>
              <a:ext uri="{FF2B5EF4-FFF2-40B4-BE49-F238E27FC236}">
                <a16:creationId xmlns:a16="http://schemas.microsoft.com/office/drawing/2014/main" id="{6DE98B11-D45A-C3A9-FC66-F43CEACE58CC}"/>
              </a:ext>
            </a:extLst>
          </p:cNvPr>
          <p:cNvSpPr txBox="1"/>
          <p:nvPr/>
        </p:nvSpPr>
        <p:spPr>
          <a:xfrm>
            <a:off x="5340096" y="5089572"/>
            <a:ext cx="5786628" cy="400110"/>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Courtesy of Dr. Antonio Parrilla – Italian Prime Ministry Office</a:t>
            </a:r>
          </a:p>
          <a:p>
            <a:pPr algn="ctr"/>
            <a:r>
              <a:rPr lang="en-GB" sz="1000" dirty="0">
                <a:latin typeface="Arial" panose="020B0604020202020204" pitchFamily="34" charset="0"/>
                <a:cs typeface="Arial" panose="020B0604020202020204" pitchFamily="34" charset="0"/>
              </a:rPr>
              <a:t>Full interview: </a:t>
            </a:r>
            <a:r>
              <a:rPr lang="en-GB" sz="1000" dirty="0">
                <a:latin typeface="Arial" panose="020B0604020202020204" pitchFamily="34" charset="0"/>
                <a:cs typeface="Arial" panose="020B0604020202020204" pitchFamily="34" charset="0"/>
                <a:hlinkClick r:id="rId5"/>
              </a:rPr>
              <a:t>https://www.youtube.com/watch?v=T5ko9-Aflc0&amp;t=2913s</a:t>
            </a:r>
            <a:r>
              <a:rPr lang="en-GB"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815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A5C393-A371-1D44-7172-48F398B0A206}"/>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EBC7DBD4-4B36-82B7-E6F0-217060FD8AB1}"/>
              </a:ext>
            </a:extLst>
          </p:cNvPr>
          <p:cNvSpPr>
            <a:spLocks noGrp="1"/>
          </p:cNvSpPr>
          <p:nvPr>
            <p:ph type="title"/>
          </p:nvPr>
        </p:nvSpPr>
        <p:spPr>
          <a:xfrm>
            <a:off x="335664" y="-127000"/>
            <a:ext cx="8596668" cy="1320800"/>
          </a:xfrm>
        </p:spPr>
        <p:txBody>
          <a:bodyPr>
            <a:normAutofit/>
          </a:bodyPr>
          <a:lstStyle/>
          <a:p>
            <a:r>
              <a:rPr lang="en-GB" sz="4000" dirty="0"/>
              <a:t>Objectives</a:t>
            </a:r>
          </a:p>
        </p:txBody>
      </p:sp>
      <p:sp>
        <p:nvSpPr>
          <p:cNvPr id="6" name="Segnaposto piè di pagina 5">
            <a:extLst>
              <a:ext uri="{FF2B5EF4-FFF2-40B4-BE49-F238E27FC236}">
                <a16:creationId xmlns:a16="http://schemas.microsoft.com/office/drawing/2014/main" id="{978F4857-54A5-84E9-2366-EB88AC6FC205}"/>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3E45E542-031A-9E94-3551-F4E7EC0ECFC3}"/>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6995FD4B-D9BF-82BD-417C-CA4F3A40AC07}"/>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4</a:t>
            </a:fld>
            <a:endParaRPr lang="en-GB"/>
          </a:p>
        </p:txBody>
      </p:sp>
      <p:sp>
        <p:nvSpPr>
          <p:cNvPr id="4" name="Segnaposto contenuto 3">
            <a:extLst>
              <a:ext uri="{FF2B5EF4-FFF2-40B4-BE49-F238E27FC236}">
                <a16:creationId xmlns:a16="http://schemas.microsoft.com/office/drawing/2014/main" id="{5E026E7D-9DBF-FB86-D141-FE08A85E9485}"/>
              </a:ext>
            </a:extLst>
          </p:cNvPr>
          <p:cNvSpPr>
            <a:spLocks noGrp="1"/>
          </p:cNvSpPr>
          <p:nvPr>
            <p:ph idx="1"/>
          </p:nvPr>
        </p:nvSpPr>
        <p:spPr>
          <a:xfrm>
            <a:off x="0" y="1474904"/>
            <a:ext cx="6910138" cy="4992043"/>
          </a:xfrm>
        </p:spPr>
        <p:txBody>
          <a:bodyPr/>
          <a:lstStyle/>
          <a:p>
            <a:pPr marL="0" indent="0">
              <a:buNone/>
            </a:pPr>
            <a:endParaRPr lang="en-GB" sz="2400" b="1" dirty="0"/>
          </a:p>
          <a:p>
            <a:pPr>
              <a:buNone/>
            </a:pPr>
            <a:r>
              <a:rPr lang="it-IT" sz="2400" dirty="0"/>
              <a:t>The </a:t>
            </a:r>
            <a:r>
              <a:rPr lang="it-IT" sz="2400" dirty="0" err="1"/>
              <a:t>objectives</a:t>
            </a:r>
            <a:r>
              <a:rPr lang="it-IT" sz="2400" dirty="0"/>
              <a:t> of </a:t>
            </a:r>
            <a:r>
              <a:rPr lang="it-IT" sz="2400" dirty="0" err="1"/>
              <a:t>this</a:t>
            </a:r>
            <a:r>
              <a:rPr lang="it-IT" sz="2400" dirty="0"/>
              <a:t> </a:t>
            </a:r>
            <a:r>
              <a:rPr lang="it-IT" sz="2400" dirty="0" err="1"/>
              <a:t>presentation</a:t>
            </a:r>
            <a:r>
              <a:rPr lang="it-IT" sz="2400" dirty="0"/>
              <a:t> are:</a:t>
            </a:r>
          </a:p>
          <a:p>
            <a:pPr>
              <a:buNone/>
            </a:pPr>
            <a:endParaRPr lang="it-IT" sz="1600" b="1" dirty="0"/>
          </a:p>
          <a:p>
            <a:pPr>
              <a:buFont typeface="Arial" panose="020B0604020202020204" pitchFamily="34" charset="0"/>
              <a:buChar char="•"/>
            </a:pPr>
            <a:r>
              <a:rPr lang="it-IT" sz="2400" dirty="0" err="1"/>
              <a:t>Provide</a:t>
            </a:r>
            <a:r>
              <a:rPr lang="it-IT" sz="2400" dirty="0"/>
              <a:t> an </a:t>
            </a:r>
            <a:r>
              <a:rPr lang="it-IT" sz="2400" dirty="0" err="1"/>
              <a:t>overview</a:t>
            </a:r>
            <a:r>
              <a:rPr lang="it-IT" sz="2400" dirty="0"/>
              <a:t> of </a:t>
            </a:r>
            <a:r>
              <a:rPr lang="it-IT" sz="2400" b="1" dirty="0"/>
              <a:t>CBRNe-AI-</a:t>
            </a:r>
            <a:r>
              <a:rPr lang="it-IT" sz="2400" b="1" dirty="0" err="1"/>
              <a:t>related</a:t>
            </a:r>
            <a:r>
              <a:rPr lang="it-IT" sz="2400" b="1" dirty="0"/>
              <a:t> risks</a:t>
            </a:r>
          </a:p>
          <a:p>
            <a:pPr>
              <a:buFont typeface="Arial" panose="020B0604020202020204" pitchFamily="34" charset="0"/>
              <a:buChar char="•"/>
            </a:pPr>
            <a:r>
              <a:rPr lang="it-IT" sz="2400" dirty="0"/>
              <a:t>Present </a:t>
            </a:r>
            <a:r>
              <a:rPr lang="it-IT" sz="2400" dirty="0" err="1"/>
              <a:t>potential</a:t>
            </a:r>
            <a:r>
              <a:rPr lang="it-IT" sz="2400" dirty="0"/>
              <a:t> </a:t>
            </a:r>
            <a:r>
              <a:rPr lang="it-IT" sz="2400" b="1" dirty="0"/>
              <a:t>AI </a:t>
            </a:r>
            <a:r>
              <a:rPr lang="it-IT" sz="2400" dirty="0" err="1"/>
              <a:t>applications</a:t>
            </a:r>
            <a:r>
              <a:rPr lang="it-IT" sz="2400" b="1" dirty="0"/>
              <a:t> </a:t>
            </a:r>
            <a:r>
              <a:rPr lang="it-IT" sz="2400" dirty="0"/>
              <a:t>to</a:t>
            </a:r>
            <a:r>
              <a:rPr lang="it-IT" sz="2400" b="1" dirty="0"/>
              <a:t> </a:t>
            </a:r>
            <a:r>
              <a:rPr lang="it-IT" sz="2400" b="1" dirty="0" err="1"/>
              <a:t>enhance</a:t>
            </a:r>
            <a:r>
              <a:rPr lang="it-IT" sz="2400" b="1" dirty="0"/>
              <a:t> CBRNe </a:t>
            </a:r>
            <a:r>
              <a:rPr lang="it-IT" sz="2400" b="1" i="1" dirty="0" err="1"/>
              <a:t>safety</a:t>
            </a:r>
            <a:r>
              <a:rPr lang="it-IT" sz="2400" b="1" i="1" dirty="0"/>
              <a:t> and security</a:t>
            </a:r>
          </a:p>
          <a:p>
            <a:pPr>
              <a:buFont typeface="Arial" panose="020B0604020202020204" pitchFamily="34" charset="0"/>
              <a:buChar char="•"/>
            </a:pPr>
            <a:r>
              <a:rPr lang="it-IT" sz="2400" b="1" dirty="0"/>
              <a:t>Share some case studies and the key </a:t>
            </a:r>
            <a:r>
              <a:rPr lang="it-IT" sz="2400" b="1" dirty="0" err="1"/>
              <a:t>lessons</a:t>
            </a:r>
            <a:r>
              <a:rPr lang="it-IT" sz="2400" b="1" dirty="0"/>
              <a:t> </a:t>
            </a:r>
            <a:r>
              <a:rPr lang="it-IT" sz="2400" b="1" dirty="0" err="1"/>
              <a:t>learned</a:t>
            </a:r>
            <a:endParaRPr lang="it-IT" sz="2400" b="1" dirty="0"/>
          </a:p>
          <a:p>
            <a:pPr>
              <a:buFont typeface="Arial" panose="020B0604020202020204" pitchFamily="34" charset="0"/>
              <a:buChar char="•"/>
            </a:pPr>
            <a:r>
              <a:rPr lang="it-IT" sz="2400" dirty="0" err="1"/>
              <a:t>Explore</a:t>
            </a:r>
            <a:r>
              <a:rPr lang="it-IT" sz="2400" b="1" dirty="0"/>
              <a:t> future </a:t>
            </a:r>
            <a:r>
              <a:rPr lang="it-IT" sz="2400" b="1" dirty="0" err="1"/>
              <a:t>developments</a:t>
            </a:r>
            <a:r>
              <a:rPr lang="it-IT" sz="2400" b="1" dirty="0"/>
              <a:t> </a:t>
            </a:r>
            <a:r>
              <a:rPr lang="it-IT" sz="2400" dirty="0"/>
              <a:t>and </a:t>
            </a:r>
            <a:r>
              <a:rPr lang="it-IT" sz="2400" dirty="0" err="1"/>
              <a:t>opportunities</a:t>
            </a:r>
            <a:endParaRPr lang="it-IT" sz="2400" dirty="0"/>
          </a:p>
          <a:p>
            <a:pPr marL="0" indent="0">
              <a:buNone/>
            </a:pPr>
            <a:endParaRPr lang="it-IT" sz="2400" b="1" dirty="0"/>
          </a:p>
        </p:txBody>
      </p:sp>
      <p:pic>
        <p:nvPicPr>
          <p:cNvPr id="8" name="Immagine 7">
            <a:extLst>
              <a:ext uri="{FF2B5EF4-FFF2-40B4-BE49-F238E27FC236}">
                <a16:creationId xmlns:a16="http://schemas.microsoft.com/office/drawing/2014/main" id="{F718A40B-238E-609B-17A1-47795846E819}"/>
              </a:ext>
            </a:extLst>
          </p:cNvPr>
          <p:cNvPicPr>
            <a:picLocks noChangeAspect="1"/>
          </p:cNvPicPr>
          <p:nvPr/>
        </p:nvPicPr>
        <p:blipFill>
          <a:blip r:embed="rId2">
            <a:duotone>
              <a:schemeClr val="accent1">
                <a:shade val="45000"/>
                <a:satMod val="135000"/>
              </a:schemeClr>
              <a:prstClr val="white"/>
            </a:duotone>
          </a:blip>
          <a:stretch>
            <a:fillRect/>
          </a:stretch>
        </p:blipFill>
        <p:spPr>
          <a:xfrm>
            <a:off x="7349023" y="1587337"/>
            <a:ext cx="4501307" cy="4501307"/>
          </a:xfrm>
          <a:prstGeom prst="rect">
            <a:avLst/>
          </a:prstGeom>
        </p:spPr>
      </p:pic>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A6E39442-E7A2-D9D5-E5B8-19EABEE889E2}"/>
              </a:ext>
            </a:extLst>
          </p:cNvPr>
          <p:cNvPicPr>
            <a:picLocks noChangeAspect="1"/>
          </p:cNvPicPr>
          <p:nvPr/>
        </p:nvPicPr>
        <p:blipFill>
          <a:blip r:embed="rId3"/>
          <a:srcRect l="4384" t="15949" r="3229"/>
          <a:stretch/>
        </p:blipFill>
        <p:spPr>
          <a:xfrm>
            <a:off x="7508467" y="239128"/>
            <a:ext cx="2330750" cy="419327"/>
          </a:xfrm>
          <a:prstGeom prst="rect">
            <a:avLst/>
          </a:prstGeom>
        </p:spPr>
      </p:pic>
    </p:spTree>
    <p:extLst>
      <p:ext uri="{BB962C8B-B14F-4D97-AF65-F5344CB8AC3E}">
        <p14:creationId xmlns:p14="http://schemas.microsoft.com/office/powerpoint/2010/main" val="261655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8EF25F-5973-92EE-0B01-83DF1DACB7FC}"/>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106C1316-2F7F-3AE9-F15D-687332217B29}"/>
              </a:ext>
            </a:extLst>
          </p:cNvPr>
          <p:cNvSpPr>
            <a:spLocks noGrp="1"/>
          </p:cNvSpPr>
          <p:nvPr>
            <p:ph type="title"/>
          </p:nvPr>
        </p:nvSpPr>
        <p:spPr>
          <a:xfrm>
            <a:off x="335664" y="-127000"/>
            <a:ext cx="8873650" cy="1320800"/>
          </a:xfrm>
        </p:spPr>
        <p:txBody>
          <a:bodyPr>
            <a:normAutofit/>
          </a:bodyPr>
          <a:lstStyle/>
          <a:p>
            <a:r>
              <a:rPr lang="en-GB" sz="4000" dirty="0"/>
              <a:t>AI – Communication</a:t>
            </a:r>
          </a:p>
        </p:txBody>
      </p:sp>
      <p:sp>
        <p:nvSpPr>
          <p:cNvPr id="6" name="Segnaposto piè di pagina 5">
            <a:extLst>
              <a:ext uri="{FF2B5EF4-FFF2-40B4-BE49-F238E27FC236}">
                <a16:creationId xmlns:a16="http://schemas.microsoft.com/office/drawing/2014/main" id="{216837EE-6946-FAB7-A8A6-CA06B8F3EC82}"/>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0B13021E-2519-183B-2F2F-F363928D85FB}"/>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334991D8-ED58-9256-A43F-08791F9AD097}"/>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40</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2C1DF5B9-0FAD-62FD-B204-EACE4C364BC0}"/>
              </a:ext>
            </a:extLst>
          </p:cNvPr>
          <p:cNvPicPr>
            <a:picLocks noChangeAspect="1"/>
          </p:cNvPicPr>
          <p:nvPr/>
        </p:nvPicPr>
        <p:blipFill>
          <a:blip r:embed="rId4"/>
          <a:srcRect l="4384" t="15949" r="3229"/>
          <a:stretch/>
        </p:blipFill>
        <p:spPr>
          <a:xfrm>
            <a:off x="7508467" y="202552"/>
            <a:ext cx="2330750" cy="419327"/>
          </a:xfrm>
          <a:prstGeom prst="rect">
            <a:avLst/>
          </a:prstGeom>
        </p:spPr>
      </p:pic>
      <p:pic>
        <p:nvPicPr>
          <p:cNvPr id="2" name="Untitled design (2)">
            <a:hlinkClick r:id="" action="ppaction://media"/>
            <a:extLst>
              <a:ext uri="{FF2B5EF4-FFF2-40B4-BE49-F238E27FC236}">
                <a16:creationId xmlns:a16="http://schemas.microsoft.com/office/drawing/2014/main" id="{353B8C92-4EA5-E87D-7708-D1274BD379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5376" y="1340472"/>
            <a:ext cx="8375904" cy="4711446"/>
          </a:xfrm>
          <a:prstGeom prst="rect">
            <a:avLst/>
          </a:prstGeom>
        </p:spPr>
      </p:pic>
      <p:sp>
        <p:nvSpPr>
          <p:cNvPr id="12" name="CasellaDiTesto 11">
            <a:extLst>
              <a:ext uri="{FF2B5EF4-FFF2-40B4-BE49-F238E27FC236}">
                <a16:creationId xmlns:a16="http://schemas.microsoft.com/office/drawing/2014/main" id="{80061081-2A3E-EBAA-852E-AAD8DAC66161}"/>
              </a:ext>
            </a:extLst>
          </p:cNvPr>
          <p:cNvSpPr txBox="1"/>
          <p:nvPr/>
        </p:nvSpPr>
        <p:spPr>
          <a:xfrm>
            <a:off x="1865376" y="6071954"/>
            <a:ext cx="8375903"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Full video: </a:t>
            </a:r>
            <a:r>
              <a:rPr lang="en-GB" sz="1000" dirty="0">
                <a:latin typeface="Arial" panose="020B0604020202020204" pitchFamily="34" charset="0"/>
                <a:cs typeface="Arial" panose="020B0604020202020204" pitchFamily="34" charset="0"/>
                <a:hlinkClick r:id="rId6"/>
              </a:rPr>
              <a:t>https://www.youtube.com/watch?v=gLoI9hAX9dw&amp;t=28s</a:t>
            </a:r>
            <a:r>
              <a:rPr lang="en-GB"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1034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E2CAE6-553A-9FB5-F4F3-74CA2993FBAD}"/>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3EFD2F4B-9F92-6594-4AAD-7A40EA0BEB1A}"/>
              </a:ext>
            </a:extLst>
          </p:cNvPr>
          <p:cNvSpPr>
            <a:spLocks noGrp="1"/>
          </p:cNvSpPr>
          <p:nvPr>
            <p:ph type="title"/>
          </p:nvPr>
        </p:nvSpPr>
        <p:spPr>
          <a:xfrm>
            <a:off x="335664" y="-127000"/>
            <a:ext cx="8873650" cy="1320800"/>
          </a:xfrm>
        </p:spPr>
        <p:txBody>
          <a:bodyPr>
            <a:normAutofit/>
          </a:bodyPr>
          <a:lstStyle/>
          <a:p>
            <a:r>
              <a:rPr lang="en-GB" sz="4000" dirty="0"/>
              <a:t>Risk, Governance and Responsible AI</a:t>
            </a:r>
          </a:p>
        </p:txBody>
      </p:sp>
      <p:sp>
        <p:nvSpPr>
          <p:cNvPr id="6" name="Segnaposto piè di pagina 5">
            <a:extLst>
              <a:ext uri="{FF2B5EF4-FFF2-40B4-BE49-F238E27FC236}">
                <a16:creationId xmlns:a16="http://schemas.microsoft.com/office/drawing/2014/main" id="{DA92D682-0659-9C39-C4E1-F8E38D7E184B}"/>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26CB8E83-AFB5-A9AF-D313-21D13DC242AA}"/>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E1A4361D-3D07-A894-7A51-A6D1E0E3EC34}"/>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41</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4F95BD22-AA2E-5D85-4334-37068BE43F5D}"/>
              </a:ext>
            </a:extLst>
          </p:cNvPr>
          <p:cNvPicPr>
            <a:picLocks noChangeAspect="1"/>
          </p:cNvPicPr>
          <p:nvPr/>
        </p:nvPicPr>
        <p:blipFill>
          <a:blip r:embed="rId2"/>
          <a:srcRect l="4384" t="15949" r="3229"/>
          <a:stretch/>
        </p:blipFill>
        <p:spPr>
          <a:xfrm>
            <a:off x="7508467" y="202552"/>
            <a:ext cx="2330750" cy="419327"/>
          </a:xfrm>
          <a:prstGeom prst="rect">
            <a:avLst/>
          </a:prstGeom>
        </p:spPr>
      </p:pic>
      <p:pic>
        <p:nvPicPr>
          <p:cNvPr id="8" name="Immagine 7">
            <a:extLst>
              <a:ext uri="{FF2B5EF4-FFF2-40B4-BE49-F238E27FC236}">
                <a16:creationId xmlns:a16="http://schemas.microsoft.com/office/drawing/2014/main" id="{CDE21D07-F147-49B1-118B-2A479823196A}"/>
              </a:ext>
            </a:extLst>
          </p:cNvPr>
          <p:cNvPicPr>
            <a:picLocks noChangeAspect="1"/>
          </p:cNvPicPr>
          <p:nvPr/>
        </p:nvPicPr>
        <p:blipFill>
          <a:blip r:embed="rId3"/>
          <a:stretch>
            <a:fillRect/>
          </a:stretch>
        </p:blipFill>
        <p:spPr>
          <a:xfrm>
            <a:off x="2442464" y="1295032"/>
            <a:ext cx="7307072" cy="4859203"/>
          </a:xfrm>
          <a:prstGeom prst="rect">
            <a:avLst/>
          </a:prstGeom>
        </p:spPr>
      </p:pic>
      <p:sp>
        <p:nvSpPr>
          <p:cNvPr id="2" name="CasellaDiTesto 1">
            <a:extLst>
              <a:ext uri="{FF2B5EF4-FFF2-40B4-BE49-F238E27FC236}">
                <a16:creationId xmlns:a16="http://schemas.microsoft.com/office/drawing/2014/main" id="{EB4091D3-37F8-65CA-F12A-043E0381AF20}"/>
              </a:ext>
            </a:extLst>
          </p:cNvPr>
          <p:cNvSpPr txBox="1"/>
          <p:nvPr/>
        </p:nvSpPr>
        <p:spPr>
          <a:xfrm>
            <a:off x="3881521" y="6092458"/>
            <a:ext cx="4428958"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Image generated with ChatGPT 4o</a:t>
            </a:r>
          </a:p>
        </p:txBody>
      </p:sp>
    </p:spTree>
    <p:extLst>
      <p:ext uri="{BB962C8B-B14F-4D97-AF65-F5344CB8AC3E}">
        <p14:creationId xmlns:p14="http://schemas.microsoft.com/office/powerpoint/2010/main" val="10241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CABCE-ADFE-70C2-409A-326B5AF3FBF7}"/>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CA46C3E5-3B16-903B-2FEB-B23E04C989AA}"/>
              </a:ext>
            </a:extLst>
          </p:cNvPr>
          <p:cNvSpPr>
            <a:spLocks noGrp="1"/>
          </p:cNvSpPr>
          <p:nvPr>
            <p:ph type="title"/>
          </p:nvPr>
        </p:nvSpPr>
        <p:spPr>
          <a:xfrm>
            <a:off x="335664" y="-127000"/>
            <a:ext cx="8873650" cy="1320800"/>
          </a:xfrm>
        </p:spPr>
        <p:txBody>
          <a:bodyPr>
            <a:normAutofit/>
          </a:bodyPr>
          <a:lstStyle/>
          <a:p>
            <a:pPr lvl="0" algn="l"/>
            <a:r>
              <a:rPr lang="it-IT" sz="4000" dirty="0" err="1"/>
              <a:t>Conclusion</a:t>
            </a:r>
            <a:r>
              <a:rPr lang="it-IT" sz="4000" dirty="0"/>
              <a:t> – 1/4</a:t>
            </a:r>
          </a:p>
        </p:txBody>
      </p:sp>
      <p:sp>
        <p:nvSpPr>
          <p:cNvPr id="6" name="Segnaposto piè di pagina 5">
            <a:extLst>
              <a:ext uri="{FF2B5EF4-FFF2-40B4-BE49-F238E27FC236}">
                <a16:creationId xmlns:a16="http://schemas.microsoft.com/office/drawing/2014/main" id="{706B07F4-9833-F923-2566-E9B6C63F71B0}"/>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5F81402E-A593-D62B-0D36-412BDA145C52}"/>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56A05B4B-87B6-E238-5680-C7B1E1E4BA2A}"/>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42</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27F93168-9F99-1E68-47CD-CCB538F35D9B}"/>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B5DE25AD-C74E-02B0-7313-B1B6007E5663}"/>
              </a:ext>
            </a:extLst>
          </p:cNvPr>
          <p:cNvSpPr txBox="1"/>
          <p:nvPr/>
        </p:nvSpPr>
        <p:spPr>
          <a:xfrm>
            <a:off x="455969" y="1287053"/>
            <a:ext cx="10478549" cy="1477328"/>
          </a:xfrm>
          <a:prstGeom prst="rect">
            <a:avLst/>
          </a:prstGeom>
          <a:noFill/>
        </p:spPr>
        <p:txBody>
          <a:bodyPr wrap="square">
            <a:spAutoFit/>
          </a:bodyPr>
          <a:lstStyle/>
          <a:p>
            <a:pPr algn="ctr"/>
            <a:r>
              <a:rPr lang="it-IT" b="1" dirty="0" err="1">
                <a:latin typeface="Arial" panose="020B0604020202020204" pitchFamily="34" charset="0"/>
                <a:cs typeface="Arial" panose="020B0604020202020204" pitchFamily="34" charset="0"/>
              </a:rPr>
              <a:t>Education</a:t>
            </a:r>
            <a:r>
              <a:rPr lang="it-IT" b="1" dirty="0">
                <a:latin typeface="Arial" panose="020B0604020202020204" pitchFamily="34" charset="0"/>
                <a:cs typeface="Arial" panose="020B0604020202020204" pitchFamily="34" charset="0"/>
              </a:rPr>
              <a:t>, training and </a:t>
            </a:r>
            <a:r>
              <a:rPr lang="it-IT" b="1" dirty="0" err="1">
                <a:latin typeface="Arial" panose="020B0604020202020204" pitchFamily="34" charset="0"/>
                <a:cs typeface="Arial" panose="020B0604020202020204" pitchFamily="34" charset="0"/>
              </a:rPr>
              <a:t>research</a:t>
            </a:r>
            <a:r>
              <a:rPr lang="it-IT" b="1" dirty="0">
                <a:latin typeface="Arial" panose="020B0604020202020204" pitchFamily="34" charset="0"/>
                <a:cs typeface="Arial" panose="020B0604020202020204" pitchFamily="34" charset="0"/>
              </a:rPr>
              <a:t> are key </a:t>
            </a:r>
            <a:r>
              <a:rPr lang="it-IT" b="1" dirty="0" err="1">
                <a:latin typeface="Arial" panose="020B0604020202020204" pitchFamily="34" charset="0"/>
                <a:cs typeface="Arial" panose="020B0604020202020204" pitchFamily="34" charset="0"/>
              </a:rPr>
              <a:t>aspects</a:t>
            </a:r>
            <a:endParaRPr lang="it-IT" dirty="0">
              <a:latin typeface="Arial" panose="020B0604020202020204" pitchFamily="34" charset="0"/>
              <a:cs typeface="Arial" panose="020B0604020202020204" pitchFamily="34" charset="0"/>
            </a:endParaRPr>
          </a:p>
          <a:p>
            <a:pPr>
              <a:buFont typeface="Arial" panose="020B0604020202020204" pitchFamily="34" charset="0"/>
              <a:buChar char="•"/>
            </a:pPr>
            <a:r>
              <a:rPr lang="it-IT" dirty="0" err="1">
                <a:latin typeface="Arial" panose="020B0604020202020204" pitchFamily="34" charset="0"/>
                <a:cs typeface="Arial" panose="020B0604020202020204" pitchFamily="34" charset="0"/>
              </a:rPr>
              <a:t>Multidisciplinary</a:t>
            </a:r>
            <a:r>
              <a:rPr lang="it-IT" dirty="0">
                <a:latin typeface="Arial" panose="020B0604020202020204" pitchFamily="34" charset="0"/>
                <a:cs typeface="Arial" panose="020B0604020202020204" pitchFamily="34" charset="0"/>
              </a:rPr>
              <a:t> training for scientists, </a:t>
            </a:r>
            <a:r>
              <a:rPr lang="it-IT" dirty="0" err="1">
                <a:latin typeface="Arial" panose="020B0604020202020204" pitchFamily="34" charset="0"/>
                <a:cs typeface="Arial" panose="020B0604020202020204" pitchFamily="34" charset="0"/>
              </a:rPr>
              <a:t>military</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civil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responders</a:t>
            </a:r>
            <a:endParaRPr lang="it-IT" dirty="0">
              <a:latin typeface="Arial" panose="020B0604020202020204" pitchFamily="34" charset="0"/>
              <a:cs typeface="Arial" panose="020B0604020202020204" pitchFamily="34" charset="0"/>
            </a:endParaRPr>
          </a:p>
          <a:p>
            <a:pPr>
              <a:buFont typeface="Arial" panose="020B0604020202020204" pitchFamily="34" charset="0"/>
              <a:buChar char="•"/>
            </a:pPr>
            <a:r>
              <a:rPr lang="it-IT" dirty="0" err="1">
                <a:latin typeface="Arial" panose="020B0604020202020204" pitchFamily="34" charset="0"/>
                <a:cs typeface="Arial" panose="020B0604020202020204" pitchFamily="34" charset="0"/>
              </a:rPr>
              <a:t>Upskilling</a:t>
            </a:r>
            <a:r>
              <a:rPr lang="it-IT" dirty="0">
                <a:latin typeface="Arial" panose="020B0604020202020204" pitchFamily="34" charset="0"/>
                <a:cs typeface="Arial" panose="020B0604020202020204" pitchFamily="34" charset="0"/>
              </a:rPr>
              <a:t> in AI ethics, </a:t>
            </a:r>
            <a:r>
              <a:rPr lang="it-IT" dirty="0" err="1">
                <a:latin typeface="Arial" panose="020B0604020202020204" pitchFamily="34" charset="0"/>
                <a:cs typeface="Arial" panose="020B0604020202020204" pitchFamily="34" charset="0"/>
              </a:rPr>
              <a:t>modeling</a:t>
            </a:r>
            <a:r>
              <a:rPr lang="it-IT" dirty="0">
                <a:latin typeface="Arial" panose="020B0604020202020204" pitchFamily="34" charset="0"/>
                <a:cs typeface="Arial" panose="020B0604020202020204" pitchFamily="34" charset="0"/>
              </a:rPr>
              <a:t>, and </a:t>
            </a:r>
            <a:r>
              <a:rPr lang="it-IT" dirty="0" err="1">
                <a:latin typeface="Arial" panose="020B0604020202020204" pitchFamily="34" charset="0"/>
                <a:cs typeface="Arial" panose="020B0604020202020204" pitchFamily="34" charset="0"/>
              </a:rPr>
              <a:t>simulation</a:t>
            </a:r>
            <a:endParaRPr lang="it-IT" dirty="0">
              <a:latin typeface="Arial" panose="020B0604020202020204" pitchFamily="34" charset="0"/>
              <a:cs typeface="Arial" panose="020B0604020202020204" pitchFamily="34" charset="0"/>
            </a:endParaRPr>
          </a:p>
          <a:p>
            <a:pPr>
              <a:buFont typeface="Arial" panose="020B0604020202020204" pitchFamily="34" charset="0"/>
              <a:buChar char="•"/>
            </a:pPr>
            <a:r>
              <a:rPr lang="it-IT" dirty="0" err="1">
                <a:latin typeface="Arial" panose="020B0604020202020204" pitchFamily="34" charset="0"/>
                <a:cs typeface="Arial" panose="020B0604020202020204" pitchFamily="34" charset="0"/>
              </a:rPr>
              <a:t>Investing</a:t>
            </a:r>
            <a:r>
              <a:rPr lang="it-IT" dirty="0">
                <a:latin typeface="Arial" panose="020B0604020202020204" pitchFamily="34" charset="0"/>
                <a:cs typeface="Arial" panose="020B0604020202020204" pitchFamily="34" charset="0"/>
              </a:rPr>
              <a:t> in </a:t>
            </a:r>
            <a:r>
              <a:rPr lang="it-IT" dirty="0" err="1">
                <a:latin typeface="Arial" panose="020B0604020202020204" pitchFamily="34" charset="0"/>
                <a:cs typeface="Arial" panose="020B0604020202020204" pitchFamily="34" charset="0"/>
              </a:rPr>
              <a:t>young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professionals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through</a:t>
            </a:r>
            <a:r>
              <a:rPr lang="it-IT" dirty="0">
                <a:latin typeface="Arial" panose="020B0604020202020204" pitchFamily="34" charset="0"/>
                <a:cs typeface="Arial" panose="020B0604020202020204" pitchFamily="34" charset="0"/>
              </a:rPr>
              <a:t> CBRNe-</a:t>
            </a:r>
            <a:r>
              <a:rPr lang="it-IT" dirty="0" err="1">
                <a:latin typeface="Arial" panose="020B0604020202020204" pitchFamily="34" charset="0"/>
                <a:cs typeface="Arial" panose="020B0604020202020204" pitchFamily="34" charset="0"/>
              </a:rPr>
              <a:t>focused</a:t>
            </a:r>
            <a:r>
              <a:rPr lang="it-IT" dirty="0">
                <a:latin typeface="Arial" panose="020B0604020202020204" pitchFamily="34" charset="0"/>
                <a:cs typeface="Arial" panose="020B0604020202020204" pitchFamily="34" charset="0"/>
              </a:rPr>
              <a:t> AI </a:t>
            </a:r>
            <a:r>
              <a:rPr lang="it-IT" dirty="0" err="1">
                <a:latin typeface="Arial" panose="020B0604020202020204" pitchFamily="34" charset="0"/>
                <a:cs typeface="Arial" panose="020B0604020202020204" pitchFamily="34" charset="0"/>
              </a:rPr>
              <a:t>programs</a:t>
            </a:r>
            <a:endParaRPr lang="it-IT" dirty="0">
              <a:latin typeface="Arial" panose="020B0604020202020204" pitchFamily="34" charset="0"/>
              <a:cs typeface="Arial" panose="020B0604020202020204" pitchFamily="34" charset="0"/>
            </a:endParaRPr>
          </a:p>
          <a:p>
            <a:pPr>
              <a:buFont typeface="Arial" panose="020B0604020202020204" pitchFamily="34" charset="0"/>
              <a:buChar char="•"/>
            </a:pPr>
            <a:r>
              <a:rPr lang="it-IT" dirty="0">
                <a:latin typeface="Arial" panose="020B0604020202020204" pitchFamily="34" charset="0"/>
                <a:cs typeface="Arial" panose="020B0604020202020204" pitchFamily="34" charset="0"/>
              </a:rPr>
              <a:t>AI can be just a «COPILOT», </a:t>
            </a:r>
            <a:r>
              <a:rPr lang="it-IT" dirty="0" err="1">
                <a:latin typeface="Arial" panose="020B0604020202020204" pitchFamily="34" charset="0"/>
                <a:cs typeface="Arial" panose="020B0604020202020204" pitchFamily="34" charset="0"/>
              </a:rPr>
              <a:t>our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competences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mark</a:t>
            </a:r>
            <a:r>
              <a:rPr lang="it-IT" dirty="0">
                <a:latin typeface="Arial" panose="020B0604020202020204" pitchFamily="34" charset="0"/>
                <a:cs typeface="Arial" panose="020B0604020202020204" pitchFamily="34" charset="0"/>
              </a:rPr>
              <a:t> the </a:t>
            </a:r>
            <a:r>
              <a:rPr lang="it-IT" dirty="0" err="1">
                <a:latin typeface="Arial" panose="020B0604020202020204" pitchFamily="34" charset="0"/>
                <a:cs typeface="Arial" panose="020B0604020202020204" pitchFamily="34" charset="0"/>
              </a:rPr>
              <a:t>differences</a:t>
            </a:r>
            <a:r>
              <a:rPr lang="it-IT" dirty="0">
                <a:latin typeface="Arial" panose="020B0604020202020204" pitchFamily="34" charset="0"/>
                <a:cs typeface="Arial" panose="020B0604020202020204" pitchFamily="34" charset="0"/>
              </a:rPr>
              <a:t> in science</a:t>
            </a:r>
          </a:p>
        </p:txBody>
      </p:sp>
      <p:pic>
        <p:nvPicPr>
          <p:cNvPr id="2" name="Picture 4" descr="The dynamic model of the relationships between practice, research, and... |  Download Scientific Diagram">
            <a:extLst>
              <a:ext uri="{FF2B5EF4-FFF2-40B4-BE49-F238E27FC236}">
                <a16:creationId xmlns:a16="http://schemas.microsoft.com/office/drawing/2014/main" id="{22796DFA-8783-C281-06BA-1DC4BFB05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81" y="2975686"/>
            <a:ext cx="3528661" cy="313476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67F303EB-7623-6B6A-82C5-82F973C3E5A0}"/>
              </a:ext>
            </a:extLst>
          </p:cNvPr>
          <p:cNvSpPr txBox="1"/>
          <p:nvPr/>
        </p:nvSpPr>
        <p:spPr>
          <a:xfrm>
            <a:off x="803101" y="6110450"/>
            <a:ext cx="3471441" cy="33855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4"/>
              </a:rPr>
              <a:t>https://www.researchgate.net/publication/250290986_Building_Management_and_ICT_Learning_in_Civil_Engineering_Education/figures?lo=1</a:t>
            </a:r>
            <a:r>
              <a:rPr lang="en-GB" sz="800" dirty="0">
                <a:latin typeface="Arial" panose="020B0604020202020204" pitchFamily="34" charset="0"/>
                <a:cs typeface="Arial" panose="020B0604020202020204" pitchFamily="34" charset="0"/>
              </a:rPr>
              <a:t> </a:t>
            </a:r>
          </a:p>
        </p:txBody>
      </p:sp>
      <p:pic>
        <p:nvPicPr>
          <p:cNvPr id="9" name="Picture 2" descr="Education Sciences | Free Full-Text | Student Academic and Social  Engagement in the Life of the Academy&amp;mdash;A Lever for Retention and  Persistence in Higher Education">
            <a:extLst>
              <a:ext uri="{FF2B5EF4-FFF2-40B4-BE49-F238E27FC236}">
                <a16:creationId xmlns:a16="http://schemas.microsoft.com/office/drawing/2014/main" id="{CF5F9A98-03B9-76EF-8EBD-13619529C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9728" y="3059303"/>
            <a:ext cx="4359171" cy="3120918"/>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5506C4BD-A82B-B158-596C-0C9475EE0FF8}"/>
              </a:ext>
            </a:extLst>
          </p:cNvPr>
          <p:cNvSpPr txBox="1"/>
          <p:nvPr/>
        </p:nvSpPr>
        <p:spPr>
          <a:xfrm>
            <a:off x="7029728" y="6230404"/>
            <a:ext cx="4359171"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6"/>
              </a:rPr>
              <a:t>https://www.mdpi.com/2227-7102/13/3/269</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432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0D7F76-376A-E8B1-5E9A-43A2AFE94B57}"/>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7D257001-FCF1-121A-3155-B37ABF42287C}"/>
              </a:ext>
            </a:extLst>
          </p:cNvPr>
          <p:cNvSpPr>
            <a:spLocks noGrp="1"/>
          </p:cNvSpPr>
          <p:nvPr>
            <p:ph type="title"/>
          </p:nvPr>
        </p:nvSpPr>
        <p:spPr>
          <a:xfrm>
            <a:off x="335664" y="-127000"/>
            <a:ext cx="8873650" cy="1320800"/>
          </a:xfrm>
        </p:spPr>
        <p:txBody>
          <a:bodyPr>
            <a:normAutofit/>
          </a:bodyPr>
          <a:lstStyle/>
          <a:p>
            <a:pPr lvl="0" algn="l"/>
            <a:r>
              <a:rPr lang="it-IT" sz="4000" dirty="0" err="1"/>
              <a:t>Conclusion</a:t>
            </a:r>
            <a:r>
              <a:rPr lang="it-IT" sz="4000" dirty="0"/>
              <a:t> – 2/4</a:t>
            </a:r>
          </a:p>
        </p:txBody>
      </p:sp>
      <p:sp>
        <p:nvSpPr>
          <p:cNvPr id="6" name="Segnaposto piè di pagina 5">
            <a:extLst>
              <a:ext uri="{FF2B5EF4-FFF2-40B4-BE49-F238E27FC236}">
                <a16:creationId xmlns:a16="http://schemas.microsoft.com/office/drawing/2014/main" id="{DB93F975-AD17-F5F3-7859-39DC62FF9577}"/>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D77AD831-59C2-58B8-607C-C4E996E80C08}"/>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08A5AE90-C163-1FE6-8EC0-E7486B15E72A}"/>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43</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2BD6C209-6FEF-2272-491D-6120EA238A56}"/>
              </a:ext>
            </a:extLst>
          </p:cNvPr>
          <p:cNvPicPr>
            <a:picLocks noChangeAspect="1"/>
          </p:cNvPicPr>
          <p:nvPr/>
        </p:nvPicPr>
        <p:blipFill>
          <a:blip r:embed="rId2"/>
          <a:srcRect l="4384" t="15949" r="3229"/>
          <a:stretch/>
        </p:blipFill>
        <p:spPr>
          <a:xfrm>
            <a:off x="7508467" y="202552"/>
            <a:ext cx="2330750" cy="419327"/>
          </a:xfrm>
          <a:prstGeom prst="rect">
            <a:avLst/>
          </a:prstGeom>
        </p:spPr>
      </p:pic>
      <p:pic>
        <p:nvPicPr>
          <p:cNvPr id="12" name="Immagine 11" descr="Immagine che contiene testo, schermata, Carattere, Marchio&#10;&#10;Descrizione generata automaticamente">
            <a:extLst>
              <a:ext uri="{FF2B5EF4-FFF2-40B4-BE49-F238E27FC236}">
                <a16:creationId xmlns:a16="http://schemas.microsoft.com/office/drawing/2014/main" id="{3AC460EE-FADC-E811-0D1B-C508858A1A56}"/>
              </a:ext>
            </a:extLst>
          </p:cNvPr>
          <p:cNvPicPr>
            <a:picLocks noChangeAspect="1"/>
          </p:cNvPicPr>
          <p:nvPr/>
        </p:nvPicPr>
        <p:blipFill>
          <a:blip r:embed="rId3"/>
          <a:srcRect t="10694"/>
          <a:stretch/>
        </p:blipFill>
        <p:spPr>
          <a:xfrm>
            <a:off x="7778302" y="1894229"/>
            <a:ext cx="4071937" cy="3631465"/>
          </a:xfrm>
          <a:prstGeom prst="rect">
            <a:avLst/>
          </a:prstGeom>
        </p:spPr>
      </p:pic>
      <p:sp>
        <p:nvSpPr>
          <p:cNvPr id="13" name="CasellaDiTesto 12">
            <a:extLst>
              <a:ext uri="{FF2B5EF4-FFF2-40B4-BE49-F238E27FC236}">
                <a16:creationId xmlns:a16="http://schemas.microsoft.com/office/drawing/2014/main" id="{18372ED4-DD5E-E69C-7E12-6D601093148B}"/>
              </a:ext>
            </a:extLst>
          </p:cNvPr>
          <p:cNvSpPr txBox="1"/>
          <p:nvPr/>
        </p:nvSpPr>
        <p:spPr>
          <a:xfrm>
            <a:off x="7778301" y="5525694"/>
            <a:ext cx="4071937" cy="33855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hlinkClick r:id="rId4"/>
              </a:rPr>
              <a:t>https://www.sicc-series.com/</a:t>
            </a:r>
            <a:r>
              <a:rPr lang="en-GB" sz="1600" dirty="0">
                <a:latin typeface="Arial" panose="020B0604020202020204" pitchFamily="34" charset="0"/>
                <a:cs typeface="Arial" panose="020B0604020202020204" pitchFamily="34" charset="0"/>
              </a:rPr>
              <a:t> </a:t>
            </a:r>
          </a:p>
        </p:txBody>
      </p:sp>
      <p:pic>
        <p:nvPicPr>
          <p:cNvPr id="14" name="Immagine 13" descr="Immagine che contiene testo, schermata, Brochure, design&#10;&#10;Descrizione generata automaticamente">
            <a:extLst>
              <a:ext uri="{FF2B5EF4-FFF2-40B4-BE49-F238E27FC236}">
                <a16:creationId xmlns:a16="http://schemas.microsoft.com/office/drawing/2014/main" id="{8D7CFFB9-781E-5EFF-9A5F-893D7E750672}"/>
              </a:ext>
            </a:extLst>
          </p:cNvPr>
          <p:cNvPicPr>
            <a:picLocks noChangeAspect="1"/>
          </p:cNvPicPr>
          <p:nvPr/>
        </p:nvPicPr>
        <p:blipFill>
          <a:blip r:embed="rId5"/>
          <a:stretch>
            <a:fillRect/>
          </a:stretch>
        </p:blipFill>
        <p:spPr>
          <a:xfrm>
            <a:off x="204808" y="1631340"/>
            <a:ext cx="2991904" cy="4163298"/>
          </a:xfrm>
          <a:prstGeom prst="rect">
            <a:avLst/>
          </a:prstGeom>
        </p:spPr>
      </p:pic>
      <p:pic>
        <p:nvPicPr>
          <p:cNvPr id="15" name="Immagine 14" descr="Immagine che contiene testo, schermata, poster, persona&#10;&#10;Descrizione generata automaticamente">
            <a:extLst>
              <a:ext uri="{FF2B5EF4-FFF2-40B4-BE49-F238E27FC236}">
                <a16:creationId xmlns:a16="http://schemas.microsoft.com/office/drawing/2014/main" id="{0E4DDA2A-0D99-CED0-C28B-E2125810BDBE}"/>
              </a:ext>
            </a:extLst>
          </p:cNvPr>
          <p:cNvPicPr>
            <a:picLocks noChangeAspect="1"/>
          </p:cNvPicPr>
          <p:nvPr/>
        </p:nvPicPr>
        <p:blipFill>
          <a:blip r:embed="rId6"/>
          <a:srcRect l="1634" r="2483"/>
          <a:stretch/>
        </p:blipFill>
        <p:spPr>
          <a:xfrm>
            <a:off x="3261351" y="1624466"/>
            <a:ext cx="3022275" cy="4177045"/>
          </a:xfrm>
          <a:prstGeom prst="rect">
            <a:avLst/>
          </a:prstGeom>
        </p:spPr>
      </p:pic>
      <p:sp>
        <p:nvSpPr>
          <p:cNvPr id="16" name="CasellaDiTesto 15">
            <a:extLst>
              <a:ext uri="{FF2B5EF4-FFF2-40B4-BE49-F238E27FC236}">
                <a16:creationId xmlns:a16="http://schemas.microsoft.com/office/drawing/2014/main" id="{7B65A229-9378-B310-DED7-636FD7F2A3FD}"/>
              </a:ext>
            </a:extLst>
          </p:cNvPr>
          <p:cNvSpPr txBox="1"/>
          <p:nvPr/>
        </p:nvSpPr>
        <p:spPr>
          <a:xfrm>
            <a:off x="204808" y="5801511"/>
            <a:ext cx="6078817" cy="33855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hlinkClick r:id="rId7"/>
              </a:rPr>
              <a:t>https://www.cbrngate.com/</a:t>
            </a:r>
            <a:r>
              <a:rPr lang="en-GB" sz="1600" dirty="0">
                <a:latin typeface="Arial" panose="020B0604020202020204" pitchFamily="34" charset="0"/>
                <a:cs typeface="Arial" panose="020B0604020202020204" pitchFamily="34" charset="0"/>
              </a:rPr>
              <a:t> </a:t>
            </a:r>
          </a:p>
        </p:txBody>
      </p:sp>
      <p:pic>
        <p:nvPicPr>
          <p:cNvPr id="17" name="Immagine 16">
            <a:extLst>
              <a:ext uri="{FF2B5EF4-FFF2-40B4-BE49-F238E27FC236}">
                <a16:creationId xmlns:a16="http://schemas.microsoft.com/office/drawing/2014/main" id="{225F1431-2A51-A964-638E-ECE041D68635}"/>
              </a:ext>
            </a:extLst>
          </p:cNvPr>
          <p:cNvPicPr>
            <a:picLocks noChangeAspect="1"/>
          </p:cNvPicPr>
          <p:nvPr/>
        </p:nvPicPr>
        <p:blipFill>
          <a:blip r:embed="rId8"/>
          <a:stretch>
            <a:fillRect/>
          </a:stretch>
        </p:blipFill>
        <p:spPr>
          <a:xfrm>
            <a:off x="5709688" y="37051"/>
            <a:ext cx="1459208" cy="1452853"/>
          </a:xfrm>
          <a:prstGeom prst="rect">
            <a:avLst/>
          </a:prstGeom>
        </p:spPr>
      </p:pic>
    </p:spTree>
    <p:extLst>
      <p:ext uri="{BB962C8B-B14F-4D97-AF65-F5344CB8AC3E}">
        <p14:creationId xmlns:p14="http://schemas.microsoft.com/office/powerpoint/2010/main" val="303555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4291EA-6935-EAEC-6C01-9D256E5CA782}"/>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8EF9F92E-A021-B6BA-6D09-44DE143AA1B4}"/>
              </a:ext>
            </a:extLst>
          </p:cNvPr>
          <p:cNvSpPr>
            <a:spLocks noGrp="1"/>
          </p:cNvSpPr>
          <p:nvPr>
            <p:ph type="title"/>
          </p:nvPr>
        </p:nvSpPr>
        <p:spPr>
          <a:xfrm>
            <a:off x="335664" y="-127000"/>
            <a:ext cx="8873650" cy="1320800"/>
          </a:xfrm>
        </p:spPr>
        <p:txBody>
          <a:bodyPr>
            <a:normAutofit/>
          </a:bodyPr>
          <a:lstStyle/>
          <a:p>
            <a:pPr lvl="0" algn="l"/>
            <a:r>
              <a:rPr lang="it-IT" sz="4000" dirty="0" err="1"/>
              <a:t>Conclusion</a:t>
            </a:r>
            <a:r>
              <a:rPr lang="it-IT" sz="4000" dirty="0"/>
              <a:t> – 3/4</a:t>
            </a:r>
          </a:p>
        </p:txBody>
      </p:sp>
      <p:sp>
        <p:nvSpPr>
          <p:cNvPr id="6" name="Segnaposto piè di pagina 5">
            <a:extLst>
              <a:ext uri="{FF2B5EF4-FFF2-40B4-BE49-F238E27FC236}">
                <a16:creationId xmlns:a16="http://schemas.microsoft.com/office/drawing/2014/main" id="{7CC0AFDB-E8FB-D0DA-9358-73056352071D}"/>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CE1F656E-DEE9-CDD9-F643-AF6FA1935016}"/>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2FDBB359-1A6A-C002-5AD1-95827B21124E}"/>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44</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3CA08E5A-5E72-A858-47F7-B9E80BAD82C7}"/>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2" name="CasellaDiTesto 1">
            <a:extLst>
              <a:ext uri="{FF2B5EF4-FFF2-40B4-BE49-F238E27FC236}">
                <a16:creationId xmlns:a16="http://schemas.microsoft.com/office/drawing/2014/main" id="{AFB2EEF3-D233-31F6-A39A-DC2EDB6A1E84}"/>
              </a:ext>
            </a:extLst>
          </p:cNvPr>
          <p:cNvSpPr txBox="1"/>
          <p:nvPr/>
        </p:nvSpPr>
        <p:spPr>
          <a:xfrm>
            <a:off x="455969" y="1492995"/>
            <a:ext cx="5596808" cy="3416320"/>
          </a:xfrm>
          <a:prstGeom prst="rect">
            <a:avLst/>
          </a:prstGeom>
          <a:solidFill>
            <a:srgbClr val="00843E"/>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GB" sz="2160" dirty="0">
                <a:ln>
                  <a:solidFill>
                    <a:schemeClr val="bg1"/>
                  </a:solidFill>
                </a:ln>
                <a:solidFill>
                  <a:schemeClr val="bg1"/>
                </a:solidFill>
              </a:rPr>
              <a:t>“For every new activity, technology, or discovery, we must assess the potential for malicious dual use — that is, the risk that it could be misused for military purposes or exploited in the civilian sector for acts of terrorism or sabotage — and develop appropriate strategies for prevention, countermeasures, responsible development, and emergency management to minimize associated risks.”</a:t>
            </a:r>
          </a:p>
        </p:txBody>
      </p:sp>
      <p:pic>
        <p:nvPicPr>
          <p:cNvPr id="8" name="Immagine 7" descr="Immagine che contiene diagramma, testo, mappa, linea&#10;&#10;Descrizione generata automaticamente">
            <a:extLst>
              <a:ext uri="{FF2B5EF4-FFF2-40B4-BE49-F238E27FC236}">
                <a16:creationId xmlns:a16="http://schemas.microsoft.com/office/drawing/2014/main" id="{22054FEE-7860-5ACE-C385-280790EA72C5}"/>
              </a:ext>
            </a:extLst>
          </p:cNvPr>
          <p:cNvPicPr>
            <a:picLocks noChangeAspect="1"/>
          </p:cNvPicPr>
          <p:nvPr/>
        </p:nvPicPr>
        <p:blipFill>
          <a:blip r:embed="rId3"/>
          <a:stretch>
            <a:fillRect/>
          </a:stretch>
        </p:blipFill>
        <p:spPr>
          <a:xfrm>
            <a:off x="6662375" y="804672"/>
            <a:ext cx="4920027" cy="5710428"/>
          </a:xfrm>
          <a:prstGeom prst="rect">
            <a:avLst/>
          </a:prstGeom>
        </p:spPr>
      </p:pic>
      <p:sp>
        <p:nvSpPr>
          <p:cNvPr id="9" name="CasellaDiTesto 8">
            <a:extLst>
              <a:ext uri="{FF2B5EF4-FFF2-40B4-BE49-F238E27FC236}">
                <a16:creationId xmlns:a16="http://schemas.microsoft.com/office/drawing/2014/main" id="{D5B99CCE-9225-0B88-A0CF-D616363F16DD}"/>
              </a:ext>
            </a:extLst>
          </p:cNvPr>
          <p:cNvSpPr txBox="1"/>
          <p:nvPr/>
        </p:nvSpPr>
        <p:spPr>
          <a:xfrm>
            <a:off x="455969" y="5623067"/>
            <a:ext cx="5596808" cy="461665"/>
          </a:xfrm>
          <a:prstGeom prst="rect">
            <a:avLst/>
          </a:prstGeom>
          <a:noFill/>
        </p:spPr>
        <p:txBody>
          <a:bodyPr wrap="square">
            <a:spAutoFit/>
          </a:bodyPr>
          <a:lstStyle/>
          <a:p>
            <a:pPr algn="ctr"/>
            <a:r>
              <a:rPr lang="it-IT" sz="800" u="sng" dirty="0">
                <a:latin typeface="Arial" panose="020B0604020202020204" pitchFamily="34" charset="0"/>
                <a:cs typeface="Arial" panose="020B0604020202020204" pitchFamily="34" charset="0"/>
                <a:hlinkClick r:id="rId4"/>
              </a:rPr>
              <a:t>Transformation towards sustainable and resilient societies in Asia and the Pacific</a:t>
            </a:r>
            <a:endParaRPr lang="it-IT" sz="800" u="sng" dirty="0">
              <a:latin typeface="Arial" panose="020B0604020202020204" pitchFamily="34" charset="0"/>
              <a:cs typeface="Arial" panose="020B0604020202020204" pitchFamily="34" charset="0"/>
            </a:endParaRPr>
          </a:p>
          <a:p>
            <a:pPr algn="ctr"/>
            <a:r>
              <a:rPr lang="en-GB" sz="800" dirty="0">
                <a:latin typeface="Arial" panose="020B0604020202020204" pitchFamily="34" charset="0"/>
                <a:cs typeface="Arial" panose="020B0604020202020204" pitchFamily="34" charset="0"/>
                <a:hlinkClick r:id="rId5"/>
              </a:rPr>
              <a:t>https://www.researchgate.net/publication/324216809_Transformation_towards_sustainable_and_resilient_societies_in_Asia_and_the_Pacific/figures?lo=1</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303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983500-AA37-8587-E814-E089BA12CF5D}"/>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5B83A635-27A4-7151-8AAC-8A2B7DDFA468}"/>
              </a:ext>
            </a:extLst>
          </p:cNvPr>
          <p:cNvSpPr>
            <a:spLocks noGrp="1"/>
          </p:cNvSpPr>
          <p:nvPr>
            <p:ph type="title"/>
          </p:nvPr>
        </p:nvSpPr>
        <p:spPr>
          <a:xfrm>
            <a:off x="335664" y="-127000"/>
            <a:ext cx="8873650" cy="1320800"/>
          </a:xfrm>
        </p:spPr>
        <p:txBody>
          <a:bodyPr>
            <a:normAutofit/>
          </a:bodyPr>
          <a:lstStyle/>
          <a:p>
            <a:pPr lvl="0" algn="l"/>
            <a:r>
              <a:rPr lang="it-IT" sz="4000" dirty="0" err="1"/>
              <a:t>Conclusion</a:t>
            </a:r>
            <a:r>
              <a:rPr lang="it-IT" sz="4000" dirty="0"/>
              <a:t> – 4/4</a:t>
            </a:r>
          </a:p>
        </p:txBody>
      </p:sp>
      <p:sp>
        <p:nvSpPr>
          <p:cNvPr id="6" name="Segnaposto piè di pagina 5">
            <a:extLst>
              <a:ext uri="{FF2B5EF4-FFF2-40B4-BE49-F238E27FC236}">
                <a16:creationId xmlns:a16="http://schemas.microsoft.com/office/drawing/2014/main" id="{01CA4C66-3128-9ED9-DEEC-760ADDABF84F}"/>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BF0A48D4-2745-7787-2ACC-FDB301E22A64}"/>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DC74E7EF-56C5-2807-02BD-04D033528007}"/>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45</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3C374004-E619-8705-25F8-E7596CDDE2E8}"/>
              </a:ext>
            </a:extLst>
          </p:cNvPr>
          <p:cNvPicPr>
            <a:picLocks noChangeAspect="1"/>
          </p:cNvPicPr>
          <p:nvPr/>
        </p:nvPicPr>
        <p:blipFill>
          <a:blip r:embed="rId2"/>
          <a:srcRect l="4384" t="15949" r="3229"/>
          <a:stretch/>
        </p:blipFill>
        <p:spPr>
          <a:xfrm>
            <a:off x="7508467" y="202552"/>
            <a:ext cx="2330750" cy="419327"/>
          </a:xfrm>
          <a:prstGeom prst="rect">
            <a:avLst/>
          </a:prstGeom>
        </p:spPr>
      </p:pic>
      <p:sp>
        <p:nvSpPr>
          <p:cNvPr id="4" name="CasellaDiTesto 3">
            <a:extLst>
              <a:ext uri="{FF2B5EF4-FFF2-40B4-BE49-F238E27FC236}">
                <a16:creationId xmlns:a16="http://schemas.microsoft.com/office/drawing/2014/main" id="{082DE0B1-AD31-C219-AE56-675B4EE50D29}"/>
              </a:ext>
            </a:extLst>
          </p:cNvPr>
          <p:cNvSpPr txBox="1"/>
          <p:nvPr/>
        </p:nvSpPr>
        <p:spPr>
          <a:xfrm>
            <a:off x="191102" y="1387938"/>
            <a:ext cx="10598818" cy="2862322"/>
          </a:xfrm>
          <a:prstGeom prst="rect">
            <a:avLst/>
          </a:prstGeom>
          <a:noFill/>
        </p:spPr>
        <p:txBody>
          <a:bodyPr wrap="square">
            <a:spAutoFit/>
          </a:bodyPr>
          <a:lstStyle/>
          <a:p>
            <a:pPr>
              <a:buFont typeface="Arial" panose="020B0604020202020204" pitchFamily="34" charset="0"/>
              <a:buChar char="•"/>
            </a:pPr>
            <a:r>
              <a:rPr lang="it-IT" sz="2000" b="1" dirty="0">
                <a:latin typeface="Arial" panose="020B0604020202020204" pitchFamily="34" charset="0"/>
                <a:cs typeface="Arial" panose="020B0604020202020204" pitchFamily="34" charset="0"/>
              </a:rPr>
              <a:t>AI </a:t>
            </a:r>
            <a:r>
              <a:rPr lang="it-IT" sz="2000" b="1" dirty="0" err="1">
                <a:latin typeface="Arial" panose="020B0604020202020204" pitchFamily="34" charset="0"/>
                <a:cs typeface="Arial" panose="020B0604020202020204" pitchFamily="34" charset="0"/>
              </a:rPr>
              <a:t>is</a:t>
            </a:r>
            <a:r>
              <a:rPr lang="it-IT" sz="2000" b="1" dirty="0">
                <a:latin typeface="Arial" panose="020B0604020202020204" pitchFamily="34" charset="0"/>
                <a:cs typeface="Arial" panose="020B0604020202020204" pitchFamily="34" charset="0"/>
              </a:rPr>
              <a:t> no </a:t>
            </a:r>
            <a:r>
              <a:rPr lang="it-IT" sz="2000" b="1" dirty="0" err="1">
                <a:latin typeface="Arial" panose="020B0604020202020204" pitchFamily="34" charset="0"/>
                <a:cs typeface="Arial" panose="020B0604020202020204" pitchFamily="34" charset="0"/>
              </a:rPr>
              <a:t>longer</a:t>
            </a:r>
            <a:r>
              <a:rPr lang="it-IT" sz="2000" b="1" dirty="0">
                <a:latin typeface="Arial" panose="020B0604020202020204" pitchFamily="34" charset="0"/>
                <a:cs typeface="Arial" panose="020B0604020202020204" pitchFamily="34" charset="0"/>
              </a:rPr>
              <a:t> optional </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It</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is</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essential</a:t>
            </a:r>
            <a:r>
              <a:rPr lang="it-IT" sz="2000" dirty="0">
                <a:latin typeface="Arial" panose="020B0604020202020204" pitchFamily="34" charset="0"/>
                <a:cs typeface="Arial" panose="020B0604020202020204" pitchFamily="34" charset="0"/>
              </a:rPr>
              <a:t> for </a:t>
            </a:r>
            <a:r>
              <a:rPr lang="it-IT" sz="2000" dirty="0" err="1">
                <a:latin typeface="Arial" panose="020B0604020202020204" pitchFamily="34" charset="0"/>
                <a:cs typeface="Arial" panose="020B0604020202020204" pitchFamily="34" charset="0"/>
              </a:rPr>
              <a:t>facing</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modern</a:t>
            </a:r>
            <a:r>
              <a:rPr lang="it-IT" sz="2000" dirty="0">
                <a:latin typeface="Arial" panose="020B0604020202020204" pitchFamily="34" charset="0"/>
                <a:cs typeface="Arial" panose="020B0604020202020204" pitchFamily="34" charset="0"/>
              </a:rPr>
              <a:t> CBRNe </a:t>
            </a:r>
            <a:r>
              <a:rPr lang="it-IT" sz="2000" dirty="0" err="1">
                <a:latin typeface="Arial" panose="020B0604020202020204" pitchFamily="34" charset="0"/>
                <a:cs typeface="Arial" panose="020B0604020202020204" pitchFamily="34" charset="0"/>
              </a:rPr>
              <a:t>threats</a:t>
            </a:r>
            <a:r>
              <a:rPr lang="it-IT" sz="2000" dirty="0">
                <a:latin typeface="Arial" panose="020B0604020202020204" pitchFamily="34" charset="0"/>
                <a:cs typeface="Arial" panose="020B0604020202020204" pitchFamily="34" charset="0"/>
              </a:rPr>
              <a:t> – </a:t>
            </a:r>
            <a:r>
              <a:rPr lang="it-IT" sz="2000" dirty="0" err="1">
                <a:latin typeface="Arial" panose="020B0604020202020204" pitchFamily="34" charset="0"/>
                <a:cs typeface="Arial" panose="020B0604020202020204" pitchFamily="34" charset="0"/>
              </a:rPr>
              <a:t>chemical</a:t>
            </a:r>
            <a:r>
              <a:rPr lang="it-IT" sz="2000" dirty="0">
                <a:latin typeface="Arial" panose="020B0604020202020204" pitchFamily="34" charset="0"/>
                <a:cs typeface="Arial" panose="020B0604020202020204" pitchFamily="34" charset="0"/>
              </a:rPr>
              <a:t> design, </a:t>
            </a:r>
            <a:r>
              <a:rPr lang="it-IT" sz="2000" dirty="0" err="1">
                <a:latin typeface="Arial" panose="020B0604020202020204" pitchFamily="34" charset="0"/>
                <a:cs typeface="Arial" panose="020B0604020202020204" pitchFamily="34" charset="0"/>
              </a:rPr>
              <a:t>bioweapons</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radiological</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sabotage</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nuclear</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command</a:t>
            </a:r>
            <a:r>
              <a:rPr lang="it-IT" sz="2000" dirty="0">
                <a:latin typeface="Arial" panose="020B0604020202020204" pitchFamily="34" charset="0"/>
                <a:cs typeface="Arial" panose="020B0604020202020204" pitchFamily="34" charset="0"/>
              </a:rPr>
              <a:t> risks.</a:t>
            </a:r>
          </a:p>
          <a:p>
            <a:endParaRPr lang="it-IT" sz="2000" dirty="0">
              <a:latin typeface="Arial" panose="020B0604020202020204" pitchFamily="34" charset="0"/>
              <a:cs typeface="Arial" panose="020B0604020202020204" pitchFamily="34" charset="0"/>
            </a:endParaRPr>
          </a:p>
          <a:p>
            <a:pPr>
              <a:buFont typeface="Arial" panose="020B0604020202020204" pitchFamily="34" charset="0"/>
              <a:buChar char="•"/>
            </a:pPr>
            <a:r>
              <a:rPr lang="it-IT" sz="2000" dirty="0">
                <a:latin typeface="Arial" panose="020B0604020202020204" pitchFamily="34" charset="0"/>
                <a:cs typeface="Arial" panose="020B0604020202020204" pitchFamily="34" charset="0"/>
              </a:rPr>
              <a:t> </a:t>
            </a:r>
            <a:r>
              <a:rPr lang="it-IT" sz="2000" b="1" dirty="0">
                <a:latin typeface="Arial" panose="020B0604020202020204" pitchFamily="34" charset="0"/>
                <a:cs typeface="Arial" panose="020B0604020202020204" pitchFamily="34" charset="0"/>
              </a:rPr>
              <a:t>AI Use Cases show </a:t>
            </a:r>
            <a:r>
              <a:rPr lang="it-IT" sz="2000" b="1" dirty="0" err="1">
                <a:latin typeface="Arial" panose="020B0604020202020204" pitchFamily="34" charset="0"/>
                <a:cs typeface="Arial" panose="020B0604020202020204" pitchFamily="34" charset="0"/>
              </a:rPr>
              <a:t>real</a:t>
            </a:r>
            <a:r>
              <a:rPr lang="it-IT" sz="2000" b="1" dirty="0">
                <a:latin typeface="Arial" panose="020B0604020202020204" pitchFamily="34" charset="0"/>
                <a:cs typeface="Arial" panose="020B0604020202020204" pitchFamily="34" charset="0"/>
              </a:rPr>
              <a:t> impact</a:t>
            </a:r>
            <a:r>
              <a:rPr lang="it-IT" sz="2000" dirty="0">
                <a:latin typeface="Arial" panose="020B0604020202020204" pitchFamily="34" charset="0"/>
                <a:cs typeface="Arial" panose="020B0604020202020204" pitchFamily="34" charset="0"/>
              </a:rPr>
              <a:t>:</a:t>
            </a:r>
          </a:p>
          <a:p>
            <a:pPr marL="542925" indent="-254000">
              <a:buFont typeface="Courier New" panose="02070309020205020404" pitchFamily="49" charset="0"/>
              <a:buChar char="o"/>
            </a:pPr>
            <a:r>
              <a:rPr lang="it-IT" sz="2000" dirty="0" err="1">
                <a:latin typeface="Arial" panose="020B0604020202020204" pitchFamily="34" charset="0"/>
                <a:cs typeface="Arial" panose="020B0604020202020204" pitchFamily="34" charset="0"/>
              </a:rPr>
              <a:t>Safer</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chemical</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plants</a:t>
            </a:r>
            <a:endParaRPr lang="it-IT" sz="2000" dirty="0">
              <a:latin typeface="Arial" panose="020B0604020202020204" pitchFamily="34" charset="0"/>
              <a:cs typeface="Arial" panose="020B0604020202020204" pitchFamily="34" charset="0"/>
            </a:endParaRPr>
          </a:p>
          <a:p>
            <a:pPr marL="542925" indent="-254000">
              <a:buFont typeface="Courier New" panose="02070309020205020404" pitchFamily="49" charset="0"/>
              <a:buChar char="o"/>
            </a:pPr>
            <a:r>
              <a:rPr lang="it-IT" sz="2000" dirty="0">
                <a:latin typeface="Arial" panose="020B0604020202020204" pitchFamily="34" charset="0"/>
                <a:cs typeface="Arial" panose="020B0604020202020204" pitchFamily="34" charset="0"/>
              </a:rPr>
              <a:t>Smarter </a:t>
            </a:r>
            <a:r>
              <a:rPr lang="it-IT" sz="2000" dirty="0" err="1">
                <a:latin typeface="Arial" panose="020B0604020202020204" pitchFamily="34" charset="0"/>
                <a:cs typeface="Arial" panose="020B0604020202020204" pitchFamily="34" charset="0"/>
              </a:rPr>
              <a:t>biothreat</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simulations</a:t>
            </a:r>
            <a:endParaRPr lang="it-IT" sz="2000" dirty="0">
              <a:latin typeface="Arial" panose="020B0604020202020204" pitchFamily="34" charset="0"/>
              <a:cs typeface="Arial" panose="020B0604020202020204" pitchFamily="34" charset="0"/>
            </a:endParaRPr>
          </a:p>
          <a:p>
            <a:pPr marL="542925" indent="-254000">
              <a:buFont typeface="Courier New" panose="02070309020205020404" pitchFamily="49" charset="0"/>
              <a:buChar char="o"/>
            </a:pPr>
            <a:r>
              <a:rPr lang="it-IT" sz="2000" dirty="0">
                <a:latin typeface="Arial" panose="020B0604020202020204" pitchFamily="34" charset="0"/>
                <a:cs typeface="Arial" panose="020B0604020202020204" pitchFamily="34" charset="0"/>
              </a:rPr>
              <a:t>Drone-</a:t>
            </a:r>
            <a:r>
              <a:rPr lang="it-IT" sz="2000" dirty="0" err="1">
                <a:latin typeface="Arial" panose="020B0604020202020204" pitchFamily="34" charset="0"/>
                <a:cs typeface="Arial" panose="020B0604020202020204" pitchFamily="34" charset="0"/>
              </a:rPr>
              <a:t>based</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radiation</a:t>
            </a:r>
            <a:r>
              <a:rPr lang="it-IT" sz="2000" dirty="0">
                <a:latin typeface="Arial" panose="020B0604020202020204" pitchFamily="34" charset="0"/>
                <a:cs typeface="Arial" panose="020B0604020202020204" pitchFamily="34" charset="0"/>
              </a:rPr>
              <a:t> mapping</a:t>
            </a:r>
          </a:p>
          <a:p>
            <a:pPr marL="542925" indent="-254000">
              <a:buFont typeface="Courier New" panose="02070309020205020404" pitchFamily="49" charset="0"/>
              <a:buChar char="o"/>
            </a:pPr>
            <a:r>
              <a:rPr lang="it-IT" sz="2000" dirty="0">
                <a:latin typeface="Arial" panose="020B0604020202020204" pitchFamily="34" charset="0"/>
                <a:cs typeface="Arial" panose="020B0604020202020204" pitchFamily="34" charset="0"/>
              </a:rPr>
              <a:t>AI-</a:t>
            </a:r>
            <a:r>
              <a:rPr lang="it-IT" sz="2000" dirty="0" err="1">
                <a:latin typeface="Arial" panose="020B0604020202020204" pitchFamily="34" charset="0"/>
                <a:cs typeface="Arial" panose="020B0604020202020204" pitchFamily="34" charset="0"/>
              </a:rPr>
              <a:t>enhanced</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decision</a:t>
            </a:r>
            <a:r>
              <a:rPr lang="it-IT" sz="2000" dirty="0">
                <a:latin typeface="Arial" panose="020B0604020202020204" pitchFamily="34" charset="0"/>
                <a:cs typeface="Arial" panose="020B0604020202020204" pitchFamily="34" charset="0"/>
              </a:rPr>
              <a:t> systems</a:t>
            </a:r>
          </a:p>
          <a:p>
            <a:pPr marL="542925" indent="-254000">
              <a:buFont typeface="Courier New" panose="02070309020205020404" pitchFamily="49" charset="0"/>
              <a:buChar char="o"/>
            </a:pPr>
            <a:r>
              <a:rPr lang="it-IT" sz="2000" dirty="0">
                <a:latin typeface="Arial" panose="020B0604020202020204" pitchFamily="34" charset="0"/>
                <a:cs typeface="Arial" panose="020B0604020202020204" pitchFamily="34" charset="0"/>
              </a:rPr>
              <a:t>Deep learning in </a:t>
            </a:r>
            <a:r>
              <a:rPr lang="it-IT" sz="2000" dirty="0" err="1">
                <a:latin typeface="Arial" panose="020B0604020202020204" pitchFamily="34" charset="0"/>
                <a:cs typeface="Arial" panose="020B0604020202020204" pitchFamily="34" charset="0"/>
              </a:rPr>
              <a:t>virology</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outperforms</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experts</a:t>
            </a:r>
            <a:endParaRPr lang="it-IT" sz="2000" dirty="0">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AA20F44A-7F9A-4304-AE6F-1D13F9631D6E}"/>
              </a:ext>
            </a:extLst>
          </p:cNvPr>
          <p:cNvSpPr txBox="1"/>
          <p:nvPr/>
        </p:nvSpPr>
        <p:spPr>
          <a:xfrm>
            <a:off x="191102" y="4444399"/>
            <a:ext cx="10598818" cy="1631216"/>
          </a:xfrm>
          <a:prstGeom prst="rect">
            <a:avLst/>
          </a:prstGeom>
          <a:noFill/>
        </p:spPr>
        <p:txBody>
          <a:bodyPr wrap="square">
            <a:spAutoFit/>
          </a:bodyPr>
          <a:lstStyle/>
          <a:p>
            <a:pPr algn="just"/>
            <a:endParaRPr lang="it-IT" sz="20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it-IT" sz="2000" dirty="0">
                <a:latin typeface="Arial" panose="020B0604020202020204" pitchFamily="34" charset="0"/>
                <a:cs typeface="Arial" panose="020B0604020202020204" pitchFamily="34" charset="0"/>
              </a:rPr>
              <a:t> </a:t>
            </a:r>
            <a:r>
              <a:rPr lang="it-IT" sz="2000" b="1" dirty="0">
                <a:latin typeface="Arial" panose="020B0604020202020204" pitchFamily="34" charset="0"/>
                <a:cs typeface="Arial" panose="020B0604020202020204" pitchFamily="34" charset="0"/>
              </a:rPr>
              <a:t>Global </a:t>
            </a:r>
            <a:r>
              <a:rPr lang="it-IT" sz="2000" b="1" dirty="0" err="1">
                <a:latin typeface="Arial" panose="020B0604020202020204" pitchFamily="34" charset="0"/>
                <a:cs typeface="Arial" panose="020B0604020202020204" pitchFamily="34" charset="0"/>
              </a:rPr>
              <a:t>cooperation</a:t>
            </a:r>
            <a:r>
              <a:rPr lang="it-IT" sz="2000" b="1" dirty="0">
                <a:latin typeface="Arial" panose="020B0604020202020204" pitchFamily="34" charset="0"/>
                <a:cs typeface="Arial" panose="020B0604020202020204" pitchFamily="34" charset="0"/>
              </a:rPr>
              <a:t> </a:t>
            </a:r>
            <a:r>
              <a:rPr lang="it-IT" sz="2000" b="1" dirty="0" err="1">
                <a:latin typeface="Arial" panose="020B0604020202020204" pitchFamily="34" charset="0"/>
                <a:cs typeface="Arial" panose="020B0604020202020204" pitchFamily="34" charset="0"/>
              </a:rPr>
              <a:t>is</a:t>
            </a:r>
            <a:r>
              <a:rPr lang="it-IT" sz="2000" b="1" dirty="0">
                <a:latin typeface="Arial" panose="020B0604020202020204" pitchFamily="34" charset="0"/>
                <a:cs typeface="Arial" panose="020B0604020202020204" pitchFamily="34" charset="0"/>
              </a:rPr>
              <a:t> </a:t>
            </a:r>
            <a:r>
              <a:rPr lang="it-IT" sz="2000" b="1" dirty="0" err="1">
                <a:latin typeface="Arial" panose="020B0604020202020204" pitchFamily="34" charset="0"/>
                <a:cs typeface="Arial" panose="020B0604020202020204" pitchFamily="34" charset="0"/>
              </a:rPr>
              <a:t>vital</a:t>
            </a:r>
            <a:r>
              <a:rPr lang="it-IT" sz="2000" dirty="0">
                <a:latin typeface="Arial" panose="020B0604020202020204" pitchFamily="34" charset="0"/>
                <a:cs typeface="Arial" panose="020B0604020202020204" pitchFamily="34" charset="0"/>
              </a:rPr>
              <a:t>: CBRNe challenges cross </a:t>
            </a:r>
            <a:r>
              <a:rPr lang="it-IT" sz="2000" dirty="0" err="1">
                <a:latin typeface="Arial" panose="020B0604020202020204" pitchFamily="34" charset="0"/>
                <a:cs typeface="Arial" panose="020B0604020202020204" pitchFamily="34" charset="0"/>
              </a:rPr>
              <a:t>borders</a:t>
            </a:r>
            <a:r>
              <a:rPr lang="it-IT" sz="2000" dirty="0">
                <a:latin typeface="Arial" panose="020B0604020202020204" pitchFamily="34" charset="0"/>
                <a:cs typeface="Arial" panose="020B0604020202020204" pitchFamily="34" charset="0"/>
              </a:rPr>
              <a:t> — so must </a:t>
            </a:r>
            <a:r>
              <a:rPr lang="it-IT" sz="2000" dirty="0" err="1">
                <a:latin typeface="Arial" panose="020B0604020202020204" pitchFamily="34" charset="0"/>
                <a:cs typeface="Arial" panose="020B0604020202020204" pitchFamily="34" charset="0"/>
              </a:rPr>
              <a:t>solutions</a:t>
            </a:r>
            <a:r>
              <a:rPr lang="it-IT" sz="2000" dirty="0">
                <a:latin typeface="Arial" panose="020B0604020202020204" pitchFamily="34" charset="0"/>
                <a:cs typeface="Arial" panose="020B0604020202020204" pitchFamily="34" charset="0"/>
              </a:rPr>
              <a:t>. Support UNICRI, NATO, OPCW, EU, DHS frameworks.</a:t>
            </a:r>
          </a:p>
          <a:p>
            <a:pPr algn="just"/>
            <a:endParaRPr lang="it-IT" sz="2000"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it-IT" sz="2000" b="1" dirty="0">
                <a:latin typeface="Arial" panose="020B0604020202020204" pitchFamily="34" charset="0"/>
                <a:cs typeface="Arial" panose="020B0604020202020204" pitchFamily="34" charset="0"/>
              </a:rPr>
              <a:t>Roadmap to 2035 starts </a:t>
            </a:r>
            <a:r>
              <a:rPr lang="it-IT" sz="2000" b="1" dirty="0" err="1">
                <a:latin typeface="Arial" panose="020B0604020202020204" pitchFamily="34" charset="0"/>
                <a:cs typeface="Arial" panose="020B0604020202020204" pitchFamily="34" charset="0"/>
              </a:rPr>
              <a:t>now</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Embed</a:t>
            </a:r>
            <a:r>
              <a:rPr lang="it-IT" sz="2000" dirty="0">
                <a:latin typeface="Arial" panose="020B0604020202020204" pitchFamily="34" charset="0"/>
                <a:cs typeface="Arial" panose="020B0604020202020204" pitchFamily="34" charset="0"/>
              </a:rPr>
              <a:t> AI </a:t>
            </a:r>
            <a:r>
              <a:rPr lang="it-IT" sz="2000" dirty="0" err="1">
                <a:latin typeface="Arial" panose="020B0604020202020204" pitchFamily="34" charset="0"/>
                <a:cs typeface="Arial" panose="020B0604020202020204" pitchFamily="34" charset="0"/>
              </a:rPr>
              <a:t>safely</a:t>
            </a:r>
            <a:r>
              <a:rPr lang="it-IT" sz="2000" dirty="0">
                <a:latin typeface="Arial" panose="020B0604020202020204" pitchFamily="34" charset="0"/>
                <a:cs typeface="Arial" panose="020B0604020202020204" pitchFamily="34" charset="0"/>
              </a:rPr>
              <a:t> and </a:t>
            </a:r>
            <a:r>
              <a:rPr lang="it-IT" sz="2000" dirty="0" err="1">
                <a:latin typeface="Arial" panose="020B0604020202020204" pitchFamily="34" charset="0"/>
                <a:cs typeface="Arial" panose="020B0604020202020204" pitchFamily="34" charset="0"/>
              </a:rPr>
              <a:t>strategically</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Every</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actor</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counts</a:t>
            </a:r>
            <a:r>
              <a:rPr lang="it-IT"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2696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8173-3FE2-0DEB-4334-4A7D6DBE7C0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1935CCC-BC4A-C88F-2AB0-BB4DC2A5F9AB}"/>
              </a:ext>
            </a:extLst>
          </p:cNvPr>
          <p:cNvSpPr>
            <a:spLocks noGrp="1"/>
          </p:cNvSpPr>
          <p:nvPr>
            <p:ph type="ctrTitle"/>
          </p:nvPr>
        </p:nvSpPr>
        <p:spPr>
          <a:xfrm>
            <a:off x="0" y="1612143"/>
            <a:ext cx="12192000" cy="1646302"/>
          </a:xfrm>
        </p:spPr>
        <p:txBody>
          <a:bodyPr/>
          <a:lstStyle/>
          <a:p>
            <a:pPr algn="ctr"/>
            <a:r>
              <a:rPr lang="en-US" sz="4800" dirty="0">
                <a:solidFill>
                  <a:schemeClr val="tx1"/>
                </a:solidFill>
              </a:rPr>
              <a:t>Enhancing CBRNe Security through Artificial Intelligence: Detection, Simulation, and</a:t>
            </a:r>
            <a:br>
              <a:rPr lang="en-US" sz="4800" dirty="0">
                <a:solidFill>
                  <a:schemeClr val="tx1"/>
                </a:solidFill>
              </a:rPr>
            </a:br>
            <a:r>
              <a:rPr lang="en-US" sz="4800" dirty="0">
                <a:solidFill>
                  <a:schemeClr val="tx1"/>
                </a:solidFill>
              </a:rPr>
              <a:t>Decision-Making</a:t>
            </a:r>
          </a:p>
        </p:txBody>
      </p:sp>
      <p:sp>
        <p:nvSpPr>
          <p:cNvPr id="5" name="Segnaposto testo 4">
            <a:extLst>
              <a:ext uri="{FF2B5EF4-FFF2-40B4-BE49-F238E27FC236}">
                <a16:creationId xmlns:a16="http://schemas.microsoft.com/office/drawing/2014/main" id="{7EFC9F94-8954-7396-3D42-42927DCBACC7}"/>
              </a:ext>
            </a:extLst>
          </p:cNvPr>
          <p:cNvSpPr>
            <a:spLocks noGrp="1"/>
          </p:cNvSpPr>
          <p:nvPr>
            <p:ph type="body" sz="quarter" idx="14"/>
          </p:nvPr>
        </p:nvSpPr>
        <p:spPr>
          <a:xfrm>
            <a:off x="0" y="3258445"/>
            <a:ext cx="12192000" cy="500533"/>
          </a:xfrm>
        </p:spPr>
        <p:txBody>
          <a:bodyPr/>
          <a:lstStyle/>
          <a:p>
            <a:pPr marL="720000" algn="ctr">
              <a:spcBef>
                <a:spcPts val="0"/>
              </a:spcBef>
            </a:pPr>
            <a:r>
              <a:rPr lang="it-IT" b="1" u="sng" dirty="0"/>
              <a:t>Andrea Malizia</a:t>
            </a:r>
            <a:r>
              <a:rPr lang="it-IT" b="1" baseline="30000" dirty="0"/>
              <a:t>1,2</a:t>
            </a:r>
            <a:r>
              <a:rPr lang="it-IT" dirty="0"/>
              <a:t>, Luca Martellucci</a:t>
            </a:r>
            <a:r>
              <a:rPr lang="it-IT" baseline="30000" dirty="0"/>
              <a:t>2,3</a:t>
            </a:r>
            <a:r>
              <a:rPr lang="it-IT" dirty="0"/>
              <a:t>, Alessandro </a:t>
            </a:r>
            <a:r>
              <a:rPr lang="it-IT" dirty="0" err="1"/>
              <a:t>Puleio</a:t>
            </a:r>
            <a:r>
              <a:rPr lang="it-IT" baseline="30000" dirty="0"/>
              <a:t> 2,3</a:t>
            </a:r>
            <a:r>
              <a:rPr lang="it-IT" dirty="0"/>
              <a:t>,  </a:t>
            </a:r>
          </a:p>
          <a:p>
            <a:pPr marL="720000" algn="ctr">
              <a:spcBef>
                <a:spcPts val="0"/>
              </a:spcBef>
            </a:pPr>
            <a:r>
              <a:rPr lang="it-IT" dirty="0"/>
              <a:t>Riccardo Rossi</a:t>
            </a:r>
            <a:r>
              <a:rPr lang="it-IT" baseline="30000" dirty="0"/>
              <a:t>2,3</a:t>
            </a:r>
            <a:r>
              <a:rPr lang="it-IT" dirty="0"/>
              <a:t>, Alba Iannotti</a:t>
            </a:r>
            <a:r>
              <a:rPr lang="it-IT" baseline="30000" dirty="0"/>
              <a:t>2,3,4</a:t>
            </a:r>
            <a:r>
              <a:rPr lang="it-IT" dirty="0"/>
              <a:t>, Riccardo Quaranta</a:t>
            </a:r>
            <a:r>
              <a:rPr lang="it-IT" baseline="30000" dirty="0"/>
              <a:t>1,2,3</a:t>
            </a:r>
            <a:r>
              <a:rPr lang="it-IT" dirty="0"/>
              <a:t>, </a:t>
            </a:r>
          </a:p>
          <a:p>
            <a:pPr marL="720000" algn="ctr">
              <a:spcBef>
                <a:spcPts val="0"/>
              </a:spcBef>
            </a:pPr>
            <a:r>
              <a:rPr lang="it-IT" dirty="0"/>
              <a:t>Colomba Russo</a:t>
            </a:r>
            <a:r>
              <a:rPr lang="it-IT" baseline="30000" dirty="0"/>
              <a:t>2,3,4</a:t>
            </a:r>
            <a:r>
              <a:rPr lang="it-IT" dirty="0"/>
              <a:t>,  Daniele Di Giovanni</a:t>
            </a:r>
            <a:r>
              <a:rPr lang="it-IT" baseline="30000" dirty="0"/>
              <a:t>1,2</a:t>
            </a:r>
            <a:r>
              <a:rPr lang="it-IT" dirty="0"/>
              <a:t>, Grace P. Xerri</a:t>
            </a:r>
            <a:r>
              <a:rPr lang="it-IT" baseline="30000" dirty="0"/>
              <a:t>2,3</a:t>
            </a:r>
            <a:r>
              <a:rPr lang="it-IT" dirty="0"/>
              <a:t>, </a:t>
            </a:r>
          </a:p>
          <a:p>
            <a:pPr marL="720000" algn="ctr">
              <a:spcBef>
                <a:spcPts val="0"/>
              </a:spcBef>
            </a:pPr>
            <a:r>
              <a:rPr lang="it-IT" dirty="0"/>
              <a:t>Gabriele Giuga</a:t>
            </a:r>
            <a:r>
              <a:rPr lang="it-IT" baseline="30000" dirty="0"/>
              <a:t>2,3</a:t>
            </a:r>
            <a:r>
              <a:rPr lang="it-IT" dirty="0"/>
              <a:t>, Sabrina Rao</a:t>
            </a:r>
            <a:r>
              <a:rPr lang="it-IT" baseline="30000" dirty="0"/>
              <a:t>1,2  </a:t>
            </a:r>
            <a:r>
              <a:rPr lang="it-IT" dirty="0"/>
              <a:t>and Pasquale Gaudio</a:t>
            </a:r>
            <a:r>
              <a:rPr lang="it-IT" baseline="30000" dirty="0"/>
              <a:t>2,3</a:t>
            </a:r>
            <a:endParaRPr lang="en-GB" baseline="30000" dirty="0"/>
          </a:p>
        </p:txBody>
      </p:sp>
      <p:sp>
        <p:nvSpPr>
          <p:cNvPr id="8" name="Segnaposto testo 7">
            <a:extLst>
              <a:ext uri="{FF2B5EF4-FFF2-40B4-BE49-F238E27FC236}">
                <a16:creationId xmlns:a16="http://schemas.microsoft.com/office/drawing/2014/main" id="{07026C87-39BB-167F-9B3F-6CD716B8301C}"/>
              </a:ext>
            </a:extLst>
          </p:cNvPr>
          <p:cNvSpPr>
            <a:spLocks noGrp="1"/>
          </p:cNvSpPr>
          <p:nvPr>
            <p:ph type="body" sz="quarter" idx="13"/>
          </p:nvPr>
        </p:nvSpPr>
        <p:spPr>
          <a:xfrm>
            <a:off x="229364" y="5200440"/>
            <a:ext cx="11962636" cy="771689"/>
          </a:xfrm>
        </p:spPr>
        <p:txBody>
          <a:bodyPr/>
          <a:lstStyle/>
          <a:p>
            <a:r>
              <a:rPr lang="en-US" sz="1600" i="1" dirty="0"/>
              <a:t>1. Department of Biomedicine and Prevention, University of Rome Tor Vergata (Italy)</a:t>
            </a:r>
          </a:p>
          <a:p>
            <a:r>
              <a:rPr lang="en-US" sz="1600" i="1" dirty="0"/>
              <a:t>2. International Master Courses in Protection against CBRNe events, University of Rome Tor Vergata (Italy)</a:t>
            </a:r>
          </a:p>
          <a:p>
            <a:r>
              <a:rPr lang="en-US" sz="1600" i="1" dirty="0"/>
              <a:t>3. Department of Industrial Engineering, University of Rome Tor Vergata (Italy)</a:t>
            </a:r>
          </a:p>
          <a:p>
            <a:r>
              <a:rPr lang="en-US" sz="1600" i="1" dirty="0"/>
              <a:t>4. HESAR </a:t>
            </a:r>
            <a:r>
              <a:rPr lang="en-US" sz="1600" i="1" dirty="0" err="1"/>
              <a:t>s.r.l.s</a:t>
            </a:r>
            <a:r>
              <a:rPr lang="en-US" sz="1600" i="1" dirty="0"/>
              <a:t>, (Italy)</a:t>
            </a:r>
          </a:p>
          <a:p>
            <a:endParaRPr lang="en-GB" dirty="0"/>
          </a:p>
        </p:txBody>
      </p:sp>
      <p:pic>
        <p:nvPicPr>
          <p:cNvPr id="4" name="Immagine 3" descr="Immagine che contiene testo, Carattere, logo, Elementi grafici&#10;&#10;Il contenuto generato dall'IA potrebbe non essere corretto.">
            <a:extLst>
              <a:ext uri="{FF2B5EF4-FFF2-40B4-BE49-F238E27FC236}">
                <a16:creationId xmlns:a16="http://schemas.microsoft.com/office/drawing/2014/main" id="{80549F19-D7BB-6143-4138-8329082557BA}"/>
              </a:ext>
            </a:extLst>
          </p:cNvPr>
          <p:cNvPicPr>
            <a:picLocks noChangeAspect="1"/>
          </p:cNvPicPr>
          <p:nvPr/>
        </p:nvPicPr>
        <p:blipFill>
          <a:blip r:embed="rId3"/>
          <a:srcRect l="4384" t="15949" r="3229"/>
          <a:stretch/>
        </p:blipFill>
        <p:spPr>
          <a:xfrm>
            <a:off x="3436875" y="545489"/>
            <a:ext cx="3651560" cy="656955"/>
          </a:xfrm>
          <a:prstGeom prst="rect">
            <a:avLst/>
          </a:prstGeom>
        </p:spPr>
      </p:pic>
      <p:pic>
        <p:nvPicPr>
          <p:cNvPr id="1026" name="Picture 2" descr="EU CBRN Risk Mitigation CoE Initiative - Wikipedia">
            <a:extLst>
              <a:ext uri="{FF2B5EF4-FFF2-40B4-BE49-F238E27FC236}">
                <a16:creationId xmlns:a16="http://schemas.microsoft.com/office/drawing/2014/main" id="{6C05022E-2032-88A9-8C85-D0ACE2FA6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6" y="507104"/>
            <a:ext cx="1918117" cy="65695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B59F61FD-EAA3-E7F9-C6E9-7D4902A119CE}"/>
              </a:ext>
            </a:extLst>
          </p:cNvPr>
          <p:cNvSpPr txBox="1"/>
          <p:nvPr/>
        </p:nvSpPr>
        <p:spPr>
          <a:xfrm>
            <a:off x="0" y="6288613"/>
            <a:ext cx="7088435" cy="569387"/>
          </a:xfrm>
          <a:prstGeom prst="rect">
            <a:avLst/>
          </a:prstGeom>
          <a:noFill/>
        </p:spPr>
        <p:txBody>
          <a:bodyPr wrap="square">
            <a:spAutoFit/>
          </a:bodyPr>
          <a:lstStyle/>
          <a:p>
            <a:r>
              <a:rPr lang="en-GB" sz="1050" i="1" dirty="0">
                <a:solidFill>
                  <a:schemeClr val="bg1"/>
                </a:solidFill>
                <a:latin typeface="Arial" panose="020B0604020202020204" pitchFamily="34" charset="0"/>
                <a:cs typeface="Arial" panose="020B0604020202020204" pitchFamily="34" charset="0"/>
              </a:rPr>
              <a:t>The EU CBRN Risk Mitigation Centres of Excellence Initiative</a:t>
            </a:r>
          </a:p>
          <a:p>
            <a:r>
              <a:rPr lang="en-GB" sz="1050" i="1" dirty="0">
                <a:solidFill>
                  <a:schemeClr val="bg1"/>
                </a:solidFill>
                <a:latin typeface="Arial" panose="020B0604020202020204" pitchFamily="34" charset="0"/>
                <a:cs typeface="Arial" panose="020B0604020202020204" pitchFamily="34" charset="0"/>
              </a:rPr>
              <a:t>10</a:t>
            </a:r>
            <a:r>
              <a:rPr lang="en-GB" sz="1050" i="1" baseline="30000" dirty="0">
                <a:solidFill>
                  <a:schemeClr val="bg1"/>
                </a:solidFill>
                <a:latin typeface="Arial" panose="020B0604020202020204" pitchFamily="34" charset="0"/>
                <a:cs typeface="Arial" panose="020B0604020202020204" pitchFamily="34" charset="0"/>
              </a:rPr>
              <a:t>th</a:t>
            </a:r>
            <a:r>
              <a:rPr lang="en-GB" sz="1050" i="1" dirty="0">
                <a:solidFill>
                  <a:schemeClr val="bg1"/>
                </a:solidFill>
                <a:latin typeface="Arial" panose="020B0604020202020204" pitchFamily="34" charset="0"/>
                <a:cs typeface="Arial" panose="020B0604020202020204" pitchFamily="34" charset="0"/>
              </a:rPr>
              <a:t> International Meeting of the National Focal Points</a:t>
            </a:r>
            <a:endParaRPr lang="en-GB" sz="800" i="1" dirty="0">
              <a:solidFill>
                <a:schemeClr val="bg1"/>
              </a:solidFill>
              <a:latin typeface="Arial" panose="020B0604020202020204" pitchFamily="34" charset="0"/>
              <a:cs typeface="Arial" panose="020B0604020202020204" pitchFamily="34" charset="0"/>
            </a:endParaRPr>
          </a:p>
          <a:p>
            <a:r>
              <a:rPr lang="en-GB" sz="900" i="1" dirty="0">
                <a:solidFill>
                  <a:schemeClr val="bg1"/>
                </a:solidFill>
                <a:latin typeface="Arial" panose="020B0604020202020204" pitchFamily="34" charset="0"/>
                <a:cs typeface="Arial" panose="020B0604020202020204" pitchFamily="34" charset="0"/>
              </a:rPr>
              <a:t>14-15 May 2025, Egmont Palace – Brussels (Belgium)</a:t>
            </a:r>
          </a:p>
        </p:txBody>
      </p:sp>
      <p:pic>
        <p:nvPicPr>
          <p:cNvPr id="5122" name="Picture 2" descr="HESAR - Health Safety Environmental Research Association Rome">
            <a:extLst>
              <a:ext uri="{FF2B5EF4-FFF2-40B4-BE49-F238E27FC236}">
                <a16:creationId xmlns:a16="http://schemas.microsoft.com/office/drawing/2014/main" id="{779BA082-A527-3FA9-2B2D-08EE37565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0362" y="545489"/>
            <a:ext cx="680764" cy="68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29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3F34F8-073A-02ED-5FAD-AD407395E879}"/>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DCCAD704-DEDE-DC58-51E6-EB53DE9A812A}"/>
              </a:ext>
            </a:extLst>
          </p:cNvPr>
          <p:cNvSpPr>
            <a:spLocks noGrp="1"/>
          </p:cNvSpPr>
          <p:nvPr>
            <p:ph type="title"/>
          </p:nvPr>
        </p:nvSpPr>
        <p:spPr>
          <a:xfrm>
            <a:off x="335664" y="-127000"/>
            <a:ext cx="8596668" cy="1320800"/>
          </a:xfrm>
        </p:spPr>
        <p:txBody>
          <a:bodyPr>
            <a:normAutofit/>
          </a:bodyPr>
          <a:lstStyle/>
          <a:p>
            <a:r>
              <a:rPr lang="en-GB" sz="4000" dirty="0"/>
              <a:t>Introduction</a:t>
            </a:r>
          </a:p>
        </p:txBody>
      </p:sp>
      <p:sp>
        <p:nvSpPr>
          <p:cNvPr id="6" name="Segnaposto piè di pagina 5">
            <a:extLst>
              <a:ext uri="{FF2B5EF4-FFF2-40B4-BE49-F238E27FC236}">
                <a16:creationId xmlns:a16="http://schemas.microsoft.com/office/drawing/2014/main" id="{C9392794-6952-C318-EAFF-15276416E28C}"/>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0D76A558-EBA0-AE3E-CC54-67BAA206BE9B}"/>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ADCCEB5E-357C-B20E-5FB6-7BF311C8320A}"/>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5</a:t>
            </a:fld>
            <a:endParaRPr lang="en-GB"/>
          </a:p>
        </p:txBody>
      </p:sp>
      <p:sp>
        <p:nvSpPr>
          <p:cNvPr id="4" name="Segnaposto contenuto 3">
            <a:extLst>
              <a:ext uri="{FF2B5EF4-FFF2-40B4-BE49-F238E27FC236}">
                <a16:creationId xmlns:a16="http://schemas.microsoft.com/office/drawing/2014/main" id="{7AF929CC-0853-232D-FED7-C312649AEB30}"/>
              </a:ext>
            </a:extLst>
          </p:cNvPr>
          <p:cNvSpPr>
            <a:spLocks noGrp="1"/>
          </p:cNvSpPr>
          <p:nvPr>
            <p:ph idx="1"/>
          </p:nvPr>
        </p:nvSpPr>
        <p:spPr>
          <a:xfrm>
            <a:off x="0" y="1474904"/>
            <a:ext cx="6910138" cy="4992043"/>
          </a:xfrm>
        </p:spPr>
        <p:txBody>
          <a:bodyPr/>
          <a:lstStyle/>
          <a:p>
            <a:pPr marL="0" indent="0" algn="ctr">
              <a:buNone/>
            </a:pPr>
            <a:r>
              <a:rPr lang="en-GB" b="1" dirty="0"/>
              <a:t>WHERE WE ARE NOW?</a:t>
            </a:r>
          </a:p>
          <a:p>
            <a:pPr marL="0" indent="0">
              <a:buNone/>
            </a:pPr>
            <a:endParaRPr lang="en-GB" b="1" dirty="0"/>
          </a:p>
          <a:p>
            <a:pPr>
              <a:buNone/>
            </a:pPr>
            <a:r>
              <a:rPr lang="it-IT" b="1" dirty="0"/>
              <a:t>The CBRN </a:t>
            </a:r>
            <a:r>
              <a:rPr lang="it-IT" b="1" dirty="0" err="1"/>
              <a:t>Threat</a:t>
            </a:r>
            <a:r>
              <a:rPr lang="it-IT" b="1" dirty="0"/>
              <a:t> </a:t>
            </a:r>
            <a:r>
              <a:rPr lang="it-IT" b="1" dirty="0" err="1"/>
              <a:t>Landscape</a:t>
            </a:r>
            <a:r>
              <a:rPr lang="it-IT" b="1" dirty="0"/>
              <a:t> </a:t>
            </a:r>
            <a:r>
              <a:rPr lang="it-IT" b="1" dirty="0" err="1"/>
              <a:t>is</a:t>
            </a:r>
            <a:r>
              <a:rPr lang="it-IT" b="1" dirty="0"/>
              <a:t> </a:t>
            </a:r>
            <a:r>
              <a:rPr lang="it-IT" b="1" dirty="0" err="1"/>
              <a:t>Evolving</a:t>
            </a:r>
            <a:endParaRPr lang="it-IT" b="1" dirty="0"/>
          </a:p>
          <a:p>
            <a:pPr>
              <a:buFont typeface="Arial" panose="020B0604020202020204" pitchFamily="34" charset="0"/>
              <a:buChar char="•"/>
            </a:pPr>
            <a:r>
              <a:rPr lang="it-IT" b="1" dirty="0"/>
              <a:t>Chemical</a:t>
            </a:r>
            <a:r>
              <a:rPr lang="it-IT" dirty="0"/>
              <a:t>: AI can accelerate </a:t>
            </a:r>
            <a:r>
              <a:rPr lang="it-IT" b="1" dirty="0" err="1"/>
              <a:t>toxic</a:t>
            </a:r>
            <a:r>
              <a:rPr lang="it-IT" b="1" dirty="0"/>
              <a:t> </a:t>
            </a:r>
            <a:r>
              <a:rPr lang="it-IT" b="1" dirty="0" err="1"/>
              <a:t>molecule</a:t>
            </a:r>
            <a:r>
              <a:rPr lang="it-IT" dirty="0"/>
              <a:t> design.</a:t>
            </a:r>
          </a:p>
          <a:p>
            <a:pPr>
              <a:buFont typeface="Arial" panose="020B0604020202020204" pitchFamily="34" charset="0"/>
              <a:buChar char="•"/>
            </a:pPr>
            <a:r>
              <a:rPr lang="it-IT" b="1" dirty="0" err="1"/>
              <a:t>Biological</a:t>
            </a:r>
            <a:r>
              <a:rPr lang="it-IT" dirty="0"/>
              <a:t>: AI </a:t>
            </a:r>
            <a:r>
              <a:rPr lang="it-IT" dirty="0" err="1"/>
              <a:t>reduces</a:t>
            </a:r>
            <a:r>
              <a:rPr lang="it-IT" dirty="0"/>
              <a:t> </a:t>
            </a:r>
            <a:r>
              <a:rPr lang="it-IT" dirty="0" err="1"/>
              <a:t>barriers</a:t>
            </a:r>
            <a:r>
              <a:rPr lang="it-IT" dirty="0"/>
              <a:t> to </a:t>
            </a:r>
            <a:r>
              <a:rPr lang="it-IT" b="1" dirty="0" err="1"/>
              <a:t>bioweapon</a:t>
            </a:r>
            <a:r>
              <a:rPr lang="it-IT" b="1" dirty="0"/>
              <a:t> </a:t>
            </a:r>
            <a:r>
              <a:rPr lang="it-IT" b="1" dirty="0" err="1"/>
              <a:t>creation</a:t>
            </a:r>
            <a:r>
              <a:rPr lang="it-IT" dirty="0"/>
              <a:t>.</a:t>
            </a:r>
          </a:p>
          <a:p>
            <a:pPr>
              <a:buFont typeface="Arial" panose="020B0604020202020204" pitchFamily="34" charset="0"/>
              <a:buChar char="•"/>
            </a:pPr>
            <a:r>
              <a:rPr lang="it-IT" b="1" dirty="0" err="1"/>
              <a:t>Radiological</a:t>
            </a:r>
            <a:r>
              <a:rPr lang="it-IT" b="1" dirty="0"/>
              <a:t>/</a:t>
            </a:r>
            <a:r>
              <a:rPr lang="it-IT" b="1" dirty="0" err="1"/>
              <a:t>Nuclear</a:t>
            </a:r>
            <a:r>
              <a:rPr lang="it-IT" dirty="0"/>
              <a:t>: AI </a:t>
            </a:r>
            <a:r>
              <a:rPr lang="it-IT" dirty="0" err="1"/>
              <a:t>creates</a:t>
            </a:r>
            <a:r>
              <a:rPr lang="it-IT" dirty="0"/>
              <a:t> new risks in </a:t>
            </a:r>
            <a:r>
              <a:rPr lang="it-IT" b="1" dirty="0" err="1"/>
              <a:t>nuclear</a:t>
            </a:r>
            <a:r>
              <a:rPr lang="it-IT" b="1" dirty="0"/>
              <a:t> systems and security</a:t>
            </a:r>
            <a:r>
              <a:rPr lang="it-IT" dirty="0"/>
              <a:t>.</a:t>
            </a:r>
          </a:p>
          <a:p>
            <a:pPr>
              <a:buFont typeface="Arial" panose="020B0604020202020204" pitchFamily="34" charset="0"/>
              <a:buChar char="•"/>
            </a:pPr>
            <a:endParaRPr lang="it-IT" b="1" dirty="0"/>
          </a:p>
          <a:p>
            <a:pPr marL="0" indent="0">
              <a:buNone/>
            </a:pPr>
            <a:r>
              <a:rPr lang="it-IT" b="1" dirty="0"/>
              <a:t>Dual-Use Challenge</a:t>
            </a:r>
            <a:r>
              <a:rPr lang="it-IT" dirty="0"/>
              <a:t>:</a:t>
            </a:r>
          </a:p>
          <a:p>
            <a:pPr>
              <a:buFont typeface="Arial" panose="020B0604020202020204" pitchFamily="34" charset="0"/>
              <a:buChar char="•"/>
            </a:pPr>
            <a:r>
              <a:rPr lang="it-IT" dirty="0"/>
              <a:t>AI </a:t>
            </a:r>
            <a:r>
              <a:rPr lang="it-IT" dirty="0" err="1"/>
              <a:t>advances</a:t>
            </a:r>
            <a:r>
              <a:rPr lang="it-IT" dirty="0"/>
              <a:t> </a:t>
            </a:r>
            <a:r>
              <a:rPr lang="it-IT" dirty="0" err="1"/>
              <a:t>both</a:t>
            </a:r>
            <a:r>
              <a:rPr lang="it-IT" dirty="0"/>
              <a:t> </a:t>
            </a:r>
            <a:r>
              <a:rPr lang="it-IT" b="1" dirty="0"/>
              <a:t>defense</a:t>
            </a:r>
            <a:r>
              <a:rPr lang="it-IT" dirty="0"/>
              <a:t> and </a:t>
            </a:r>
            <a:r>
              <a:rPr lang="it-IT" b="1" dirty="0"/>
              <a:t>offense </a:t>
            </a:r>
            <a:r>
              <a:rPr lang="it-IT" b="1" dirty="0" err="1"/>
              <a:t>simultaneously</a:t>
            </a:r>
            <a:r>
              <a:rPr lang="it-IT" b="1" dirty="0"/>
              <a:t>.</a:t>
            </a:r>
            <a:endParaRPr lang="it-IT" dirty="0"/>
          </a:p>
          <a:p>
            <a:pPr marL="0" indent="0">
              <a:buNone/>
            </a:pPr>
            <a:endParaRPr lang="en-GB" b="1" dirty="0"/>
          </a:p>
        </p:txBody>
      </p:sp>
      <p:pic>
        <p:nvPicPr>
          <p:cNvPr id="3" name="Immagine 2">
            <a:extLst>
              <a:ext uri="{FF2B5EF4-FFF2-40B4-BE49-F238E27FC236}">
                <a16:creationId xmlns:a16="http://schemas.microsoft.com/office/drawing/2014/main" id="{A9670A84-449E-5087-974C-7D34BA06F35F}"/>
              </a:ext>
            </a:extLst>
          </p:cNvPr>
          <p:cNvPicPr>
            <a:picLocks noChangeAspect="1"/>
          </p:cNvPicPr>
          <p:nvPr/>
        </p:nvPicPr>
        <p:blipFill>
          <a:blip r:embed="rId2">
            <a:duotone>
              <a:schemeClr val="accent1">
                <a:shade val="45000"/>
                <a:satMod val="135000"/>
              </a:schemeClr>
              <a:prstClr val="white"/>
            </a:duotone>
          </a:blip>
          <a:stretch>
            <a:fillRect/>
          </a:stretch>
        </p:blipFill>
        <p:spPr>
          <a:xfrm>
            <a:off x="7407667" y="1687078"/>
            <a:ext cx="4401566" cy="4401566"/>
          </a:xfrm>
          <a:prstGeom prst="rect">
            <a:avLst/>
          </a:prstGeom>
        </p:spPr>
      </p:pic>
      <p:pic>
        <p:nvPicPr>
          <p:cNvPr id="8" name="Immagine 7" descr="Immagine che contiene testo, Carattere, logo, Elementi grafici&#10;&#10;Il contenuto generato dall'IA potrebbe non essere corretto.">
            <a:extLst>
              <a:ext uri="{FF2B5EF4-FFF2-40B4-BE49-F238E27FC236}">
                <a16:creationId xmlns:a16="http://schemas.microsoft.com/office/drawing/2014/main" id="{86CF644F-5418-2BCB-F2A2-F9FC3E8D6DA6}"/>
              </a:ext>
            </a:extLst>
          </p:cNvPr>
          <p:cNvPicPr>
            <a:picLocks noChangeAspect="1"/>
          </p:cNvPicPr>
          <p:nvPr/>
        </p:nvPicPr>
        <p:blipFill>
          <a:blip r:embed="rId3"/>
          <a:srcRect l="4384" t="15949" r="3229"/>
          <a:stretch/>
        </p:blipFill>
        <p:spPr>
          <a:xfrm>
            <a:off x="7508467" y="239128"/>
            <a:ext cx="2330750" cy="419327"/>
          </a:xfrm>
          <a:prstGeom prst="rect">
            <a:avLst/>
          </a:prstGeom>
        </p:spPr>
      </p:pic>
    </p:spTree>
    <p:extLst>
      <p:ext uri="{BB962C8B-B14F-4D97-AF65-F5344CB8AC3E}">
        <p14:creationId xmlns:p14="http://schemas.microsoft.com/office/powerpoint/2010/main" val="148002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E61C1F-AEA1-D459-772E-DF7089C33918}"/>
            </a:ext>
          </a:extLst>
        </p:cNvPr>
        <p:cNvGrpSpPr/>
        <p:nvPr/>
      </p:nvGrpSpPr>
      <p:grpSpPr>
        <a:xfrm>
          <a:off x="0" y="0"/>
          <a:ext cx="0" cy="0"/>
          <a:chOff x="0" y="0"/>
          <a:chExt cx="0" cy="0"/>
        </a:xfrm>
      </p:grpSpPr>
      <p:sp>
        <p:nvSpPr>
          <p:cNvPr id="6" name="Segnaposto piè di pagina 5">
            <a:extLst>
              <a:ext uri="{FF2B5EF4-FFF2-40B4-BE49-F238E27FC236}">
                <a16:creationId xmlns:a16="http://schemas.microsoft.com/office/drawing/2014/main" id="{5955FA6D-E536-A07F-319E-760389DE0F5A}"/>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EF5CD535-8C7F-5FBC-3AB0-CADA51D87153}"/>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68547809-38DC-F50D-F744-F0B94AB193F8}"/>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6</a:t>
            </a:fld>
            <a:endParaRPr lang="en-GB"/>
          </a:p>
        </p:txBody>
      </p:sp>
      <p:sp>
        <p:nvSpPr>
          <p:cNvPr id="4" name="Segnaposto contenuto 3">
            <a:extLst>
              <a:ext uri="{FF2B5EF4-FFF2-40B4-BE49-F238E27FC236}">
                <a16:creationId xmlns:a16="http://schemas.microsoft.com/office/drawing/2014/main" id="{9A450880-B7E8-252C-5808-552BA4ACF2BD}"/>
              </a:ext>
            </a:extLst>
          </p:cNvPr>
          <p:cNvSpPr>
            <a:spLocks noGrp="1"/>
          </p:cNvSpPr>
          <p:nvPr>
            <p:ph idx="1"/>
          </p:nvPr>
        </p:nvSpPr>
        <p:spPr>
          <a:xfrm>
            <a:off x="1" y="1231296"/>
            <a:ext cx="12191999" cy="365126"/>
          </a:xfrm>
        </p:spPr>
        <p:txBody>
          <a:bodyPr/>
          <a:lstStyle/>
          <a:p>
            <a:pPr marL="0" indent="0" algn="ctr">
              <a:buNone/>
            </a:pPr>
            <a:r>
              <a:rPr lang="en-GB" b="1" dirty="0"/>
              <a:t>WHAT’S AI?</a:t>
            </a:r>
          </a:p>
        </p:txBody>
      </p:sp>
      <p:pic>
        <p:nvPicPr>
          <p:cNvPr id="8" name="Immagine 7" descr="Immagine che contiene testo, Carattere, logo, Elementi grafici&#10;&#10;Il contenuto generato dall'IA potrebbe non essere corretto.">
            <a:extLst>
              <a:ext uri="{FF2B5EF4-FFF2-40B4-BE49-F238E27FC236}">
                <a16:creationId xmlns:a16="http://schemas.microsoft.com/office/drawing/2014/main" id="{5BB0ED57-D3BB-1C3D-D102-A4969735E01D}"/>
              </a:ext>
            </a:extLst>
          </p:cNvPr>
          <p:cNvPicPr>
            <a:picLocks noChangeAspect="1"/>
          </p:cNvPicPr>
          <p:nvPr/>
        </p:nvPicPr>
        <p:blipFill>
          <a:blip r:embed="rId2"/>
          <a:srcRect l="4384" t="15949" r="3229"/>
          <a:stretch/>
        </p:blipFill>
        <p:spPr>
          <a:xfrm>
            <a:off x="7508467" y="239128"/>
            <a:ext cx="2330750" cy="419327"/>
          </a:xfrm>
          <a:prstGeom prst="rect">
            <a:avLst/>
          </a:prstGeom>
        </p:spPr>
      </p:pic>
      <p:pic>
        <p:nvPicPr>
          <p:cNvPr id="2050" name="Picture 2" descr="AI, ML, DL, and Generative AI Face Off: A Comparative Analysis">
            <a:extLst>
              <a:ext uri="{FF2B5EF4-FFF2-40B4-BE49-F238E27FC236}">
                <a16:creationId xmlns:a16="http://schemas.microsoft.com/office/drawing/2014/main" id="{8E9F94AD-B937-DE2C-3017-99AEDCA8A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9" y="1814255"/>
            <a:ext cx="6589372" cy="4197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I, ML, DL, and Generative AI Face Off: A Comparative Analysis">
            <a:extLst>
              <a:ext uri="{FF2B5EF4-FFF2-40B4-BE49-F238E27FC236}">
                <a16:creationId xmlns:a16="http://schemas.microsoft.com/office/drawing/2014/main" id="{F52CB808-6269-E327-C08B-C9C7696B8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030" y="1814254"/>
            <a:ext cx="4727216" cy="4188182"/>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B07E1FE2-C152-47CA-7158-F7374B1B08BF}"/>
              </a:ext>
            </a:extLst>
          </p:cNvPr>
          <p:cNvSpPr txBox="1"/>
          <p:nvPr/>
        </p:nvSpPr>
        <p:spPr>
          <a:xfrm>
            <a:off x="2416367" y="6007593"/>
            <a:ext cx="7359266"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5"/>
              </a:rPr>
              <a:t>https://synoptek.com/insights/it-blogs/data-insights/ai-ml-dl-and-generative-ai-face-off-a-comparative-analysis/</a:t>
            </a:r>
            <a:r>
              <a:rPr lang="en-GB" sz="800" dirty="0">
                <a:latin typeface="Arial" panose="020B0604020202020204" pitchFamily="34" charset="0"/>
                <a:cs typeface="Arial" panose="020B0604020202020204" pitchFamily="34" charset="0"/>
              </a:rPr>
              <a:t> </a:t>
            </a:r>
          </a:p>
        </p:txBody>
      </p:sp>
      <p:cxnSp>
        <p:nvCxnSpPr>
          <p:cNvPr id="3" name="Connettore 2 2">
            <a:extLst>
              <a:ext uri="{FF2B5EF4-FFF2-40B4-BE49-F238E27FC236}">
                <a16:creationId xmlns:a16="http://schemas.microsoft.com/office/drawing/2014/main" id="{439FD77D-38B2-FABB-EB8B-BDF8D03D6176}"/>
              </a:ext>
            </a:extLst>
          </p:cNvPr>
          <p:cNvCxnSpPr>
            <a:cxnSpLocks/>
          </p:cNvCxnSpPr>
          <p:nvPr/>
        </p:nvCxnSpPr>
        <p:spPr>
          <a:xfrm flipV="1">
            <a:off x="758952" y="1809099"/>
            <a:ext cx="5146794" cy="2022237"/>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4" name="Titolo 9">
            <a:extLst>
              <a:ext uri="{FF2B5EF4-FFF2-40B4-BE49-F238E27FC236}">
                <a16:creationId xmlns:a16="http://schemas.microsoft.com/office/drawing/2014/main" id="{536659B7-C6B5-4B2D-5EE3-CED65839D76C}"/>
              </a:ext>
            </a:extLst>
          </p:cNvPr>
          <p:cNvSpPr>
            <a:spLocks noGrp="1"/>
          </p:cNvSpPr>
          <p:nvPr>
            <p:ph type="title"/>
          </p:nvPr>
        </p:nvSpPr>
        <p:spPr>
          <a:xfrm>
            <a:off x="335664" y="-127000"/>
            <a:ext cx="8596668" cy="1320800"/>
          </a:xfrm>
        </p:spPr>
        <p:txBody>
          <a:bodyPr>
            <a:normAutofit/>
          </a:bodyPr>
          <a:lstStyle/>
          <a:p>
            <a:r>
              <a:rPr lang="en-GB" sz="4000" dirty="0"/>
              <a:t>Introduction</a:t>
            </a:r>
          </a:p>
        </p:txBody>
      </p:sp>
    </p:spTree>
    <p:extLst>
      <p:ext uri="{BB962C8B-B14F-4D97-AF65-F5344CB8AC3E}">
        <p14:creationId xmlns:p14="http://schemas.microsoft.com/office/powerpoint/2010/main" val="108975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D5B097-80A5-4C4F-BFA2-E77BBF606AE2}"/>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B0D8A2FE-C8AE-81E4-9E4E-0A7F34862C33}"/>
              </a:ext>
            </a:extLst>
          </p:cNvPr>
          <p:cNvSpPr>
            <a:spLocks noGrp="1"/>
          </p:cNvSpPr>
          <p:nvPr>
            <p:ph type="title"/>
          </p:nvPr>
        </p:nvSpPr>
        <p:spPr>
          <a:xfrm>
            <a:off x="335664" y="-127000"/>
            <a:ext cx="8596668" cy="1320800"/>
          </a:xfrm>
        </p:spPr>
        <p:txBody>
          <a:bodyPr>
            <a:normAutofit/>
          </a:bodyPr>
          <a:lstStyle/>
          <a:p>
            <a:r>
              <a:rPr lang="en-GB" sz="4000" dirty="0"/>
              <a:t>Introduction</a:t>
            </a:r>
          </a:p>
        </p:txBody>
      </p:sp>
      <p:sp>
        <p:nvSpPr>
          <p:cNvPr id="6" name="Segnaposto piè di pagina 5">
            <a:extLst>
              <a:ext uri="{FF2B5EF4-FFF2-40B4-BE49-F238E27FC236}">
                <a16:creationId xmlns:a16="http://schemas.microsoft.com/office/drawing/2014/main" id="{1C1FA6B2-1D71-8C9A-687E-CBB9FBCB6F3C}"/>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48FFE2DF-E751-210B-A719-058009340C05}"/>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2A3CF511-511D-593C-B94B-49D483B3771B}"/>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7</a:t>
            </a:fld>
            <a:endParaRPr lang="en-GB"/>
          </a:p>
        </p:txBody>
      </p:sp>
      <p:pic>
        <p:nvPicPr>
          <p:cNvPr id="2" name="Immagine 1" descr="Immagine che contiene testo, Carattere, logo, Elementi grafici&#10;&#10;Il contenuto generato dall'IA potrebbe non essere corretto.">
            <a:extLst>
              <a:ext uri="{FF2B5EF4-FFF2-40B4-BE49-F238E27FC236}">
                <a16:creationId xmlns:a16="http://schemas.microsoft.com/office/drawing/2014/main" id="{2E35F83F-3354-30C6-F8BD-D3C4E7F73149}"/>
              </a:ext>
            </a:extLst>
          </p:cNvPr>
          <p:cNvPicPr>
            <a:picLocks noChangeAspect="1"/>
          </p:cNvPicPr>
          <p:nvPr/>
        </p:nvPicPr>
        <p:blipFill>
          <a:blip r:embed="rId2"/>
          <a:srcRect l="4384" t="15949" r="3229"/>
          <a:stretch/>
        </p:blipFill>
        <p:spPr>
          <a:xfrm>
            <a:off x="7448556" y="235601"/>
            <a:ext cx="2330750" cy="419327"/>
          </a:xfrm>
          <a:prstGeom prst="rect">
            <a:avLst/>
          </a:prstGeom>
        </p:spPr>
      </p:pic>
      <p:sp>
        <p:nvSpPr>
          <p:cNvPr id="4" name="Segnaposto contenuto 3">
            <a:extLst>
              <a:ext uri="{FF2B5EF4-FFF2-40B4-BE49-F238E27FC236}">
                <a16:creationId xmlns:a16="http://schemas.microsoft.com/office/drawing/2014/main" id="{0484BB90-E520-512D-57CC-B93B0A652162}"/>
              </a:ext>
            </a:extLst>
          </p:cNvPr>
          <p:cNvSpPr>
            <a:spLocks noGrp="1"/>
          </p:cNvSpPr>
          <p:nvPr>
            <p:ph idx="1"/>
          </p:nvPr>
        </p:nvSpPr>
        <p:spPr>
          <a:xfrm>
            <a:off x="0" y="1301160"/>
            <a:ext cx="12192000" cy="365126"/>
          </a:xfrm>
        </p:spPr>
        <p:txBody>
          <a:bodyPr/>
          <a:lstStyle/>
          <a:p>
            <a:pPr marL="0" indent="0" algn="ctr">
              <a:buNone/>
            </a:pPr>
            <a:r>
              <a:rPr lang="en-GB" b="1" dirty="0"/>
              <a:t>POSSIBLE APPLICATIONS for AI</a:t>
            </a:r>
          </a:p>
          <a:p>
            <a:pPr marL="0" indent="0">
              <a:buNone/>
            </a:pPr>
            <a:endParaRPr lang="en-GB" b="1" dirty="0"/>
          </a:p>
          <a:p>
            <a:pPr marL="0" indent="0">
              <a:buNone/>
            </a:pPr>
            <a:endParaRPr lang="en-GB" b="1" dirty="0"/>
          </a:p>
        </p:txBody>
      </p:sp>
      <p:pic>
        <p:nvPicPr>
          <p:cNvPr id="1028" name="Picture 4" descr="Applications of AI PPT Slide 1">
            <a:extLst>
              <a:ext uri="{FF2B5EF4-FFF2-40B4-BE49-F238E27FC236}">
                <a16:creationId xmlns:a16="http://schemas.microsoft.com/office/drawing/2014/main" id="{C9BFDE95-6AD1-95F8-F67A-7C638D1E1A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40" b="3808"/>
          <a:stretch/>
        </p:blipFill>
        <p:spPr bwMode="auto">
          <a:xfrm>
            <a:off x="1915304" y="1666286"/>
            <a:ext cx="7719152" cy="4703988"/>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C3C29BD6-9A9E-44EC-6109-A31296FBE60D}"/>
              </a:ext>
            </a:extLst>
          </p:cNvPr>
          <p:cNvSpPr txBox="1"/>
          <p:nvPr/>
        </p:nvSpPr>
        <p:spPr>
          <a:xfrm>
            <a:off x="4033927" y="6354068"/>
            <a:ext cx="4124146"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4"/>
              </a:rPr>
              <a:t>https://www.sketchbubble.com/en/presentation-applications-of-ai.html</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7996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815A2E-022E-6F66-37CB-3B2D7816173B}"/>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5AF5AAC2-AE33-0428-6E8E-CF7E6C55C0D5}"/>
              </a:ext>
            </a:extLst>
          </p:cNvPr>
          <p:cNvSpPr>
            <a:spLocks noGrp="1"/>
          </p:cNvSpPr>
          <p:nvPr>
            <p:ph type="title"/>
          </p:nvPr>
        </p:nvSpPr>
        <p:spPr>
          <a:xfrm>
            <a:off x="335664" y="-127000"/>
            <a:ext cx="8596668" cy="1320800"/>
          </a:xfrm>
        </p:spPr>
        <p:txBody>
          <a:bodyPr>
            <a:normAutofit/>
          </a:bodyPr>
          <a:lstStyle/>
          <a:p>
            <a:r>
              <a:rPr lang="en-GB" sz="4000" dirty="0"/>
              <a:t>CBRN Threat Landscape</a:t>
            </a:r>
          </a:p>
        </p:txBody>
      </p:sp>
      <p:sp>
        <p:nvSpPr>
          <p:cNvPr id="6" name="Segnaposto piè di pagina 5">
            <a:extLst>
              <a:ext uri="{FF2B5EF4-FFF2-40B4-BE49-F238E27FC236}">
                <a16:creationId xmlns:a16="http://schemas.microsoft.com/office/drawing/2014/main" id="{DE53B789-20FD-53FD-40CE-7AC997B95949}"/>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C5025571-08CF-2489-6167-18C1EA52E118}"/>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BD77630D-1FDE-D704-42CD-A94DB8A74338}"/>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8</a:t>
            </a:fld>
            <a:endParaRPr lang="en-GB"/>
          </a:p>
        </p:txBody>
      </p:sp>
      <p:pic>
        <p:nvPicPr>
          <p:cNvPr id="2" name="Immagine 1" descr="Immagine che contiene testo, Carattere, logo, Elementi grafici&#10;&#10;Il contenuto generato dall'IA potrebbe non essere corretto.">
            <a:extLst>
              <a:ext uri="{FF2B5EF4-FFF2-40B4-BE49-F238E27FC236}">
                <a16:creationId xmlns:a16="http://schemas.microsoft.com/office/drawing/2014/main" id="{5118BDCB-8D82-2018-A69B-4E3DD285D684}"/>
              </a:ext>
            </a:extLst>
          </p:cNvPr>
          <p:cNvPicPr>
            <a:picLocks noChangeAspect="1"/>
          </p:cNvPicPr>
          <p:nvPr/>
        </p:nvPicPr>
        <p:blipFill>
          <a:blip r:embed="rId2"/>
          <a:srcRect l="4384" t="15949" r="3229"/>
          <a:stretch/>
        </p:blipFill>
        <p:spPr>
          <a:xfrm>
            <a:off x="7508467" y="239128"/>
            <a:ext cx="2330750" cy="419327"/>
          </a:xfrm>
          <a:prstGeom prst="rect">
            <a:avLst/>
          </a:prstGeom>
        </p:spPr>
      </p:pic>
      <p:pic>
        <p:nvPicPr>
          <p:cNvPr id="1028" name="Picture 4" descr="A quick guide to CBRN threats, response, and solutions - Riskaware">
            <a:extLst>
              <a:ext uri="{FF2B5EF4-FFF2-40B4-BE49-F238E27FC236}">
                <a16:creationId xmlns:a16="http://schemas.microsoft.com/office/drawing/2014/main" id="{E8ABF82A-A48F-9124-BB35-AB2A72DDF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96"/>
          <a:stretch/>
        </p:blipFill>
        <p:spPr bwMode="auto">
          <a:xfrm>
            <a:off x="135678" y="1401097"/>
            <a:ext cx="5033296" cy="4798448"/>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B7A6C45B-3998-85E4-9975-DD7F2F79ACC4}"/>
              </a:ext>
            </a:extLst>
          </p:cNvPr>
          <p:cNvSpPr txBox="1"/>
          <p:nvPr/>
        </p:nvSpPr>
        <p:spPr>
          <a:xfrm>
            <a:off x="335664" y="6075939"/>
            <a:ext cx="4908933"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4"/>
              </a:rPr>
              <a:t>https://www.riskaware.co.uk/insight/quick-guide-to-cbrn-threats-response-solutions/</a:t>
            </a:r>
            <a:r>
              <a:rPr lang="en-GB" sz="800" dirty="0">
                <a:latin typeface="Arial" panose="020B0604020202020204" pitchFamily="34" charset="0"/>
                <a:cs typeface="Arial" panose="020B0604020202020204" pitchFamily="34" charset="0"/>
              </a:rPr>
              <a:t> </a:t>
            </a:r>
          </a:p>
        </p:txBody>
      </p:sp>
      <p:pic>
        <p:nvPicPr>
          <p:cNvPr id="35842" name="Picture 2" descr="alt">
            <a:extLst>
              <a:ext uri="{FF2B5EF4-FFF2-40B4-BE49-F238E27FC236}">
                <a16:creationId xmlns:a16="http://schemas.microsoft.com/office/drawing/2014/main" id="{FE34068E-79F7-F539-AA28-E7AC30CC4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506" y="1329292"/>
            <a:ext cx="2688336" cy="384048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F6254AF-FA6B-92C0-C9F5-D4FE10D921FD}"/>
              </a:ext>
            </a:extLst>
          </p:cNvPr>
          <p:cNvSpPr txBox="1"/>
          <p:nvPr/>
        </p:nvSpPr>
        <p:spPr>
          <a:xfrm>
            <a:off x="5985506" y="5259205"/>
            <a:ext cx="2688336" cy="215444"/>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6"/>
              </a:rPr>
              <a:t>https://unicri.org/node/3278</a:t>
            </a:r>
            <a:r>
              <a:rPr lang="en-GB" sz="800" dirty="0">
                <a:latin typeface="Arial" panose="020B0604020202020204" pitchFamily="34" charset="0"/>
                <a:cs typeface="Arial" panose="020B0604020202020204" pitchFamily="34" charset="0"/>
              </a:rPr>
              <a:t> </a:t>
            </a:r>
          </a:p>
        </p:txBody>
      </p:sp>
      <p:pic>
        <p:nvPicPr>
          <p:cNvPr id="35844" name="Picture 4" descr="alt">
            <a:extLst>
              <a:ext uri="{FF2B5EF4-FFF2-40B4-BE49-F238E27FC236}">
                <a16:creationId xmlns:a16="http://schemas.microsoft.com/office/drawing/2014/main" id="{7BE7A07B-79CB-18A9-F0AA-C3D345FD81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2388" y="1265284"/>
            <a:ext cx="2688336" cy="384048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EAC17F65-4539-C281-C1D5-F935A259A265}"/>
              </a:ext>
            </a:extLst>
          </p:cNvPr>
          <p:cNvSpPr txBox="1"/>
          <p:nvPr/>
        </p:nvSpPr>
        <p:spPr>
          <a:xfrm>
            <a:off x="9161994" y="5286627"/>
            <a:ext cx="2538729" cy="461665"/>
          </a:xfrm>
          <a:prstGeom prst="rect">
            <a:avLst/>
          </a:prstGeom>
          <a:noFill/>
        </p:spPr>
        <p:txBody>
          <a:bodyPr wrap="square">
            <a:spAutoFit/>
          </a:bodyPr>
          <a:lstStyle/>
          <a:p>
            <a:pPr algn="ctr"/>
            <a:r>
              <a:rPr lang="en-GB" sz="800" dirty="0">
                <a:latin typeface="Arial" panose="020B0604020202020204" pitchFamily="34" charset="0"/>
                <a:cs typeface="Arial" panose="020B0604020202020204" pitchFamily="34" charset="0"/>
                <a:hlinkClick r:id="rId8"/>
              </a:rPr>
              <a:t>https://unicri.org/News/Algorithms-Terrorism-Malicious-Use-Artificial-Intelligence-Terrorist-Purposes</a:t>
            </a:r>
            <a:r>
              <a:rPr lang="en-GB"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062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F87091-7335-95F8-D4CB-E806015ED7E8}"/>
            </a:ext>
          </a:extLst>
        </p:cNvPr>
        <p:cNvGrpSpPr/>
        <p:nvPr/>
      </p:nvGrpSpPr>
      <p:grpSpPr>
        <a:xfrm>
          <a:off x="0" y="0"/>
          <a:ext cx="0" cy="0"/>
          <a:chOff x="0" y="0"/>
          <a:chExt cx="0" cy="0"/>
        </a:xfrm>
      </p:grpSpPr>
      <p:sp>
        <p:nvSpPr>
          <p:cNvPr id="6" name="Segnaposto piè di pagina 5">
            <a:extLst>
              <a:ext uri="{FF2B5EF4-FFF2-40B4-BE49-F238E27FC236}">
                <a16:creationId xmlns:a16="http://schemas.microsoft.com/office/drawing/2014/main" id="{06CE7F40-3DF0-710A-02BF-6523403BC40B}"/>
              </a:ext>
            </a:extLst>
          </p:cNvPr>
          <p:cNvSpPr>
            <a:spLocks noGrp="1"/>
          </p:cNvSpPr>
          <p:nvPr>
            <p:ph type="ftr" sz="quarter" idx="11"/>
          </p:nvPr>
        </p:nvSpPr>
        <p:spPr>
          <a:xfrm>
            <a:off x="0" y="6466947"/>
            <a:ext cx="12192000" cy="365125"/>
          </a:xfrm>
        </p:spPr>
        <p:txBody>
          <a:bodyPr>
            <a:normAutofit/>
          </a:bodyPr>
          <a:lstStyle/>
          <a:p>
            <a:pPr>
              <a:spcAft>
                <a:spcPts val="600"/>
              </a:spcAft>
            </a:pPr>
            <a:r>
              <a:rPr lang="en-GB" dirty="0"/>
              <a:t>10</a:t>
            </a:r>
            <a:r>
              <a:rPr lang="en-GB" baseline="30000" dirty="0"/>
              <a:t>th </a:t>
            </a:r>
            <a:r>
              <a:rPr lang="en-GB" dirty="0"/>
              <a:t>NFP International Meeting – COE CBRN</a:t>
            </a:r>
            <a:endParaRPr lang="en-GB" baseline="30000" dirty="0"/>
          </a:p>
        </p:txBody>
      </p:sp>
      <p:sp>
        <p:nvSpPr>
          <p:cNvPr id="5" name="Segnaposto data 4">
            <a:extLst>
              <a:ext uri="{FF2B5EF4-FFF2-40B4-BE49-F238E27FC236}">
                <a16:creationId xmlns:a16="http://schemas.microsoft.com/office/drawing/2014/main" id="{A132CB49-B01A-9468-D4E9-F6D3BB612F86}"/>
              </a:ext>
            </a:extLst>
          </p:cNvPr>
          <p:cNvSpPr>
            <a:spLocks noGrp="1"/>
          </p:cNvSpPr>
          <p:nvPr>
            <p:ph type="dt" sz="half" idx="10"/>
          </p:nvPr>
        </p:nvSpPr>
        <p:spPr>
          <a:xfrm>
            <a:off x="0" y="6461791"/>
            <a:ext cx="911939" cy="365125"/>
          </a:xfrm>
        </p:spPr>
        <p:txBody>
          <a:bodyPr>
            <a:normAutofit/>
          </a:bodyPr>
          <a:lstStyle/>
          <a:p>
            <a:pPr algn="ctr">
              <a:spcAft>
                <a:spcPts val="600"/>
              </a:spcAft>
            </a:pPr>
            <a:r>
              <a:rPr lang="en-GB" dirty="0"/>
              <a:t>A. Malizia</a:t>
            </a:r>
          </a:p>
        </p:txBody>
      </p:sp>
      <p:sp>
        <p:nvSpPr>
          <p:cNvPr id="7" name="Segnaposto numero diapositiva 6">
            <a:extLst>
              <a:ext uri="{FF2B5EF4-FFF2-40B4-BE49-F238E27FC236}">
                <a16:creationId xmlns:a16="http://schemas.microsoft.com/office/drawing/2014/main" id="{98D326AB-A0FC-C00A-8AE6-012DC5C8921A}"/>
              </a:ext>
            </a:extLst>
          </p:cNvPr>
          <p:cNvSpPr>
            <a:spLocks noGrp="1"/>
          </p:cNvSpPr>
          <p:nvPr>
            <p:ph type="sldNum" sz="quarter" idx="12"/>
          </p:nvPr>
        </p:nvSpPr>
        <p:spPr>
          <a:xfrm>
            <a:off x="11508661" y="6461790"/>
            <a:ext cx="683339" cy="365125"/>
          </a:xfrm>
        </p:spPr>
        <p:txBody>
          <a:bodyPr>
            <a:normAutofit/>
          </a:bodyPr>
          <a:lstStyle/>
          <a:p>
            <a:pPr>
              <a:spcAft>
                <a:spcPts val="600"/>
              </a:spcAft>
            </a:pPr>
            <a:fld id="{2E85A994-D622-47C4-BBB7-EA543E9BA793}" type="slidenum">
              <a:rPr lang="en-GB"/>
              <a:pPr>
                <a:spcAft>
                  <a:spcPts val="600"/>
                </a:spcAft>
              </a:pPr>
              <a:t>9</a:t>
            </a:fld>
            <a:endParaRPr lang="en-GB"/>
          </a:p>
        </p:txBody>
      </p:sp>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313B8FC9-BFF8-59FC-9ED1-E50AF7910471}"/>
              </a:ext>
            </a:extLst>
          </p:cNvPr>
          <p:cNvPicPr>
            <a:picLocks noChangeAspect="1"/>
          </p:cNvPicPr>
          <p:nvPr/>
        </p:nvPicPr>
        <p:blipFill>
          <a:blip r:embed="rId2"/>
          <a:srcRect l="4384" t="15949" r="3229"/>
          <a:stretch/>
        </p:blipFill>
        <p:spPr>
          <a:xfrm>
            <a:off x="7508467" y="239128"/>
            <a:ext cx="2330750" cy="419327"/>
          </a:xfrm>
          <a:prstGeom prst="rect">
            <a:avLst/>
          </a:prstGeom>
        </p:spPr>
      </p:pic>
      <p:sp>
        <p:nvSpPr>
          <p:cNvPr id="8" name="Titolo 9">
            <a:extLst>
              <a:ext uri="{FF2B5EF4-FFF2-40B4-BE49-F238E27FC236}">
                <a16:creationId xmlns:a16="http://schemas.microsoft.com/office/drawing/2014/main" id="{2D69BBC3-FA9E-E2F8-9C1A-5356B6855529}"/>
              </a:ext>
            </a:extLst>
          </p:cNvPr>
          <p:cNvSpPr>
            <a:spLocks noGrp="1"/>
          </p:cNvSpPr>
          <p:nvPr>
            <p:ph type="title"/>
          </p:nvPr>
        </p:nvSpPr>
        <p:spPr>
          <a:xfrm>
            <a:off x="258875" y="470552"/>
            <a:ext cx="8596667" cy="1320800"/>
          </a:xfrm>
        </p:spPr>
        <p:txBody>
          <a:bodyPr vert="horz" lIns="91440" tIns="45720" rIns="91440" bIns="45720" rtlCol="0" anchor="t">
            <a:normAutofit/>
          </a:bodyPr>
          <a:lstStyle/>
          <a:p>
            <a:r>
              <a:rPr lang="en-US" sz="4000" dirty="0">
                <a:solidFill>
                  <a:schemeClr val="accent1"/>
                </a:solidFill>
              </a:rPr>
              <a:t>C Threat Landscape</a:t>
            </a:r>
          </a:p>
        </p:txBody>
      </p:sp>
      <p:pic>
        <p:nvPicPr>
          <p:cNvPr id="9" name="Picture 8" descr="Deepwater Horizon oil spill | Summary, Effects, Cause, Clean Up, &amp; Facts |  Britannica">
            <a:extLst>
              <a:ext uri="{FF2B5EF4-FFF2-40B4-BE49-F238E27FC236}">
                <a16:creationId xmlns:a16="http://schemas.microsoft.com/office/drawing/2014/main" id="{82A6DFE1-F821-F008-0227-D453C61D2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4562"/>
          <a:stretch/>
        </p:blipFill>
        <p:spPr bwMode="auto">
          <a:xfrm>
            <a:off x="43121" y="1364150"/>
            <a:ext cx="3381323" cy="24203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hopal: after 40 years, ongoing effects of world's worst industrial disaster  show environmental racism is alive and well">
            <a:extLst>
              <a:ext uri="{FF2B5EF4-FFF2-40B4-BE49-F238E27FC236}">
                <a16:creationId xmlns:a16="http://schemas.microsoft.com/office/drawing/2014/main" id="{2B651E86-2B5F-F5D5-201C-97F166683C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735" b="-5"/>
          <a:stretch/>
        </p:blipFill>
        <p:spPr bwMode="auto">
          <a:xfrm>
            <a:off x="3565136" y="1332642"/>
            <a:ext cx="3460830" cy="2425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Japan executes six members of Aum Shinrikyo, cult behind deadly sarin attack">
            <a:extLst>
              <a:ext uri="{FF2B5EF4-FFF2-40B4-BE49-F238E27FC236}">
                <a16:creationId xmlns:a16="http://schemas.microsoft.com/office/drawing/2014/main" id="{048F59ED-48FF-B5F8-FBB3-F7E3258C92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188"/>
          <a:stretch/>
        </p:blipFill>
        <p:spPr bwMode="auto">
          <a:xfrm>
            <a:off x="43121" y="3870861"/>
            <a:ext cx="3381323" cy="2407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eveso e le catastrofi del passato da cui non si vuole imparare nulla - Il  Tascabile">
            <a:extLst>
              <a:ext uri="{FF2B5EF4-FFF2-40B4-BE49-F238E27FC236}">
                <a16:creationId xmlns:a16="http://schemas.microsoft.com/office/drawing/2014/main" id="{D6CF224E-D8C1-E183-C4F5-1CC341F6C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775" r="10802"/>
          <a:stretch/>
        </p:blipFill>
        <p:spPr bwMode="auto">
          <a:xfrm>
            <a:off x="3565135" y="3866121"/>
            <a:ext cx="3467607" cy="2425064"/>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28039061-8029-DA6F-BE17-470251BC4114}"/>
              </a:ext>
            </a:extLst>
          </p:cNvPr>
          <p:cNvSpPr txBox="1"/>
          <p:nvPr/>
        </p:nvSpPr>
        <p:spPr>
          <a:xfrm>
            <a:off x="7010793" y="1188863"/>
            <a:ext cx="5224329" cy="5493849"/>
          </a:xfrm>
          <a:prstGeom prst="rect">
            <a:avLst/>
          </a:prstGeom>
        </p:spPr>
        <p:txBody>
          <a:bodyPr vert="horz" lIns="91440" tIns="45720" rIns="91440" bIns="45720" rtlCol="0">
            <a:normAutofit fontScale="92500" lnSpcReduction="10000"/>
          </a:bodyPr>
          <a:lstStyle/>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Bhopal Gas Tragedy (1984, India) </a:t>
            </a:r>
          </a:p>
          <a:p>
            <a:pPr marL="623888" indent="-174625">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Methyl isocyanate leak → Mass casualties, chronic illnesses (respiratory diseases, cancer).</a:t>
            </a:r>
          </a:p>
          <a:p>
            <a:pPr marL="623888" indent="-174625">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Economic displacement and psychological trauma.</a:t>
            </a:r>
          </a:p>
          <a:p>
            <a:pPr marL="449263">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7"/>
              </a:rPr>
              <a:t>https://www.sciencedirect.com/science/article/pii/0277953688903061</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a:lnSpc>
                <a:spcPct val="90000"/>
              </a:lnSpc>
              <a:spcBef>
                <a:spcPts val="1000"/>
              </a:spcBef>
              <a:buClr>
                <a:schemeClr val="accent1"/>
              </a:buClr>
              <a:buSzPct val="80000"/>
              <a:buFont typeface="Wingdings 3" charset="2"/>
              <a:buChar char=""/>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Seveso Disaster (1976, Italy)</a:t>
            </a:r>
          </a:p>
          <a:p>
            <a:pPr marL="623888" indent="-174625">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Dioxin release → Increased cancers, reproductive disorders, and skin diseases.</a:t>
            </a:r>
          </a:p>
          <a:p>
            <a:pPr marL="623888" indent="-174625">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Long-term socio-economic damage.</a:t>
            </a:r>
          </a:p>
          <a:p>
            <a:pPr marL="449263">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8"/>
              </a:rPr>
              <a:t>https://www.sciencedirect.com/science/article/pii/S0160412018313928?via%3Dihub</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a:lnSpc>
                <a:spcPct val="90000"/>
              </a:lnSpc>
              <a:spcBef>
                <a:spcPts val="1000"/>
              </a:spcBef>
              <a:buClr>
                <a:schemeClr val="accent1"/>
              </a:buClr>
              <a:buSzPct val="80000"/>
              <a:buFont typeface="Wingdings 3" charset="2"/>
              <a:buChar char=""/>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Tokyo Sarin Attack (1995, Japan)</a:t>
            </a:r>
          </a:p>
          <a:p>
            <a:pPr marL="582613"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Nerve agent exposure → Deaths, PTSD, urban vulnerability.</a:t>
            </a:r>
          </a:p>
          <a:p>
            <a:pPr marL="582613"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Highlighted need for early detection sensors.</a:t>
            </a:r>
          </a:p>
          <a:p>
            <a:pPr marL="409575">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9"/>
              </a:rPr>
              <a:t>https://onlinelibrary.wiley.com/doi/10.1111/j.1553-2712.1998.tb02470.x</a:t>
            </a:r>
            <a:r>
              <a:rPr lang="en-US" sz="900" dirty="0">
                <a:solidFill>
                  <a:schemeClr val="tx1">
                    <a:lumMod val="75000"/>
                    <a:lumOff val="25000"/>
                  </a:schemeClr>
                </a:solidFill>
                <a:latin typeface="Arial" panose="020B0604020202020204" pitchFamily="34" charset="0"/>
                <a:cs typeface="Arial" panose="020B0604020202020204" pitchFamily="34" charset="0"/>
              </a:rPr>
              <a:t> </a:t>
            </a:r>
          </a:p>
          <a:p>
            <a:pPr marL="409575">
              <a:lnSpc>
                <a:spcPct val="90000"/>
              </a:lnSpc>
              <a:spcBef>
                <a:spcPts val="1000"/>
              </a:spcBef>
              <a:buClr>
                <a:schemeClr val="accent1"/>
              </a:buClr>
              <a:buSzPct val="80000"/>
            </a:pPr>
            <a:endParaRPr lang="en-US" sz="9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90000"/>
              </a:lnSpc>
              <a:spcBef>
                <a:spcPts val="1000"/>
              </a:spcBef>
              <a:buClr>
                <a:schemeClr val="accent1"/>
              </a:buClr>
              <a:buSzPct val="80000"/>
              <a:buFont typeface="Wingdings 3" charset="2"/>
              <a:buChar char=""/>
            </a:pPr>
            <a:r>
              <a:rPr lang="en-US" sz="1900" b="1" dirty="0">
                <a:solidFill>
                  <a:schemeClr val="tx1">
                    <a:lumMod val="75000"/>
                    <a:lumOff val="25000"/>
                  </a:schemeClr>
                </a:solidFill>
                <a:latin typeface="Arial" panose="020B0604020202020204" pitchFamily="34" charset="0"/>
                <a:cs typeface="Arial" panose="020B0604020202020204" pitchFamily="34" charset="0"/>
              </a:rPr>
              <a:t>Deepwater Horizon Oil Spill (2010, USA)</a:t>
            </a:r>
          </a:p>
          <a:p>
            <a:pPr marL="582613"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Exposure to toxic chemicals → Cancer risk, endocrine disruption.</a:t>
            </a:r>
          </a:p>
          <a:p>
            <a:pPr marL="582613" indent="-173038">
              <a:lnSpc>
                <a:spcPct val="90000"/>
              </a:lnSpc>
              <a:spcBef>
                <a:spcPts val="1000"/>
              </a:spcBef>
              <a:buClr>
                <a:schemeClr val="accent1"/>
              </a:buClr>
              <a:buSzPct val="80000"/>
              <a:buFont typeface="Wingdings 3" charset="2"/>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Severe mental health impacts due to compounded disasters.</a:t>
            </a:r>
          </a:p>
          <a:p>
            <a:pPr marL="409575">
              <a:lnSpc>
                <a:spcPct val="90000"/>
              </a:lnSpc>
              <a:spcBef>
                <a:spcPts val="1000"/>
              </a:spcBef>
              <a:buClr>
                <a:schemeClr val="accent1"/>
              </a:buClr>
              <a:buSzPct val="80000"/>
            </a:pPr>
            <a:r>
              <a:rPr lang="en-US" sz="900" dirty="0">
                <a:solidFill>
                  <a:schemeClr val="tx1">
                    <a:lumMod val="75000"/>
                    <a:lumOff val="25000"/>
                  </a:schemeClr>
                </a:solidFill>
                <a:latin typeface="Arial" panose="020B0604020202020204" pitchFamily="34" charset="0"/>
                <a:cs typeface="Arial" panose="020B0604020202020204" pitchFamily="34" charset="0"/>
                <a:hlinkClick r:id="rId10"/>
              </a:rPr>
              <a:t>https://link.springer.com/article/10.1007/s40572-016-0119-7</a:t>
            </a:r>
            <a:r>
              <a:rPr lang="en-US" sz="9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64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A. 2015/2016&amp;quot;&quot;/&gt;&lt;property id=&quot;20307&quot; value=&quot;256&quot;/&gt;&lt;/object&gt;&lt;object type=&quot;3&quot; unique_id=&quot;10005&quot;&gt;&lt;property id=&quot;20148&quot; value=&quot;5&quot;/&gt;&lt;property id=&quot;20300&quot; value=&quot;Slide 2 - &amp;quot;Perché orientarsi&amp;quot;&quot;/&gt;&lt;property id=&quot;20307&quot; value=&quot;308&quot;/&gt;&lt;/object&gt;&lt;object type=&quot;3&quot; unique_id=&quot;10006&quot;&gt;&lt;property id=&quot;20148&quot; value=&quot;5&quot;/&gt;&lt;property id=&quot;20300&quot; value=&quot;Slide 3 - &amp;quot;Tor Vergata ieri&amp;quot;&quot;/&gt;&lt;property id=&quot;20307&quot; value=&quot;260&quot;/&gt;&lt;/object&gt;&lt;object type=&quot;3&quot; unique_id=&quot;10007&quot;&gt;&lt;property id=&quot;20148&quot; value=&quot;5&quot;/&gt;&lt;property id=&quot;20300&quot; value=&quot;Slide 4 - &amp;quot;Tor Vergata oggi&amp;quot;&quot;/&gt;&lt;property id=&quot;20307&quot; value=&quot;309&quot;/&gt;&lt;/object&gt;&lt;object type=&quot;3&quot; unique_id=&quot;10009&quot;&gt;&lt;property id=&quot;20148&quot; value=&quot;5&quot;/&gt;&lt;property id=&quot;20300&quot; value=&quot;Slide 5 - &amp;quot;Perché iscriversi a Tor Vergata?&amp;quot;&quot;/&gt;&lt;property id=&quot;20307&quot; value=&quot;312&quot;/&gt;&lt;/object&gt;&lt;object type=&quot;3&quot; unique_id=&quot;10042&quot;&gt;&lt;property id=&quot;20148&quot; value=&quot;5&quot;/&gt;&lt;property id=&quot;20300&quot; value=&quot;Slide 7 - &amp;quot;Capacità di inserimento occupazionale&amp;quot;&quot;/&gt;&lt;property id=&quot;20307&quot; value=&quot;314&quot;/&gt;&lt;/object&gt;&lt;object type=&quot;3&quot; unique_id=&quot;10566&quot;&gt;&lt;property id=&quot;20148&quot; value=&quot;5&quot;/&gt;&lt;property id=&quot;20300&quot; value=&quot;Slide 10 - &amp;quot;Chi sceglie Ingegneria&amp;quot;&quot;/&gt;&lt;property id=&quot;20307&quot; value=&quot;317&quot;/&gt;&lt;/object&gt;&lt;object type=&quot;3&quot; unique_id=&quot;10567&quot;&gt;&lt;property id=&quot;20148&quot; value=&quot;5&quot;/&gt;&lt;property id=&quot;20300&quot; value=&quot;Slide 11 - &amp;quot;Il ruolo dell’ingegnere&amp;quot;&quot;/&gt;&lt;property id=&quot;20307&quot; value=&quot;318&quot;/&gt;&lt;/object&gt;&lt;object type=&quot;3&quot; unique_id=&quot;10568&quot;&gt;&lt;property id=&quot;20148&quot; value=&quot;5&quot;/&gt;&lt;property id=&quot;20300&quot; value=&quot;Slide 12 - &amp;quot;La sede di Ingegneria&amp;quot;&quot;/&gt;&lt;property id=&quot;20307&quot; value=&quot;319&quot;/&gt;&lt;/object&gt;&lt;object type=&quot;3&quot; unique_id=&quot;10569&quot;&gt;&lt;property id=&quot;20148&quot; value=&quot;5&quot;/&gt;&lt;property id=&quot;20300&quot; value=&quot;Slide 13 - &amp;quot;La sede di Ingegneria&amp;quot;&quot;/&gt;&lt;property id=&quot;20307&quot; value=&quot;320&quot;/&gt;&lt;/object&gt;&lt;object type=&quot;3&quot; unique_id=&quot;10570&quot;&gt;&lt;property id=&quot;20148&quot; value=&quot;5&quot;/&gt;&lt;property id=&quot;20300&quot; value=&quot;Slide 14 - &amp;quot;La sede di Ingegneria&amp;quot;&quot;/&gt;&lt;property id=&quot;20307&quot; value=&quot;321&quot;/&gt;&lt;/object&gt;&lt;object type=&quot;3&quot; unique_id=&quot;10571&quot;&gt;&lt;property id=&quot;20148&quot; value=&quot;5&quot;/&gt;&lt;property id=&quot;20300&quot; value=&quot;Slide 15 - &amp;quot;I percorsi didattici&amp;quot;&quot;/&gt;&lt;property id=&quot;20307&quot; value=&quot;322&quot;/&gt;&lt;/object&gt;&lt;object type=&quot;3&quot; unique_id=&quot;10572&quot;&gt;&lt;property id=&quot;20148&quot; value=&quot;5&quot;/&gt;&lt;property id=&quot;20300&quot; value=&quot;Slide 16 - &amp;quot;L’offerta didattica (Lauree Triennali e a Ciclo Unico)&amp;quot;&quot;/&gt;&lt;property id=&quot;20307&quot; value=&quot;323&quot;/&gt;&lt;/object&gt;&lt;object type=&quot;3&quot; unique_id=&quot;10573&quot;&gt;&lt;property id=&quot;20148&quot; value=&quot;5&quot;/&gt;&lt;property id=&quot;20300&quot; value=&quot;Slide 17 - &amp;quot;L’offerta didattica (Lauree Magistrali)&amp;quot;&quot;/&gt;&lt;property id=&quot;20307&quot; value=&quot;324&quot;/&gt;&lt;/object&gt;&lt;object type=&quot;3&quot; unique_id=&quot;10578&quot;&gt;&lt;property id=&quot;20148&quot; value=&quot;5&quot;/&gt;&lt;property id=&quot;20300&quot; value=&quot;Slide 20 - &amp;quot;Test di ingresso per gli altri corsi di laurea&amp;quot;&quot;/&gt;&lt;property id=&quot;20307&quot; value=&quot;329&quot;/&gt;&lt;/object&gt;&lt;object type=&quot;3&quot; unique_id=&quot;10580&quot;&gt;&lt;property id=&quot;20148&quot; value=&quot;5&quot;/&gt;&lt;property id=&quot;20300&quot; value=&quot;Slide 21 - &amp;quot;Orientamento e Tutoraggio&amp;quot;&quot;/&gt;&lt;property id=&quot;20307&quot; value=&quot;331&quot;/&gt;&lt;/object&gt;&lt;object type=&quot;3&quot; unique_id=&quot;10584&quot;&gt;&lt;property id=&quot;20148&quot; value=&quot;5&quot;/&gt;&lt;property id=&quot;20300&quot; value=&quot;Slide 22 - &amp;quot;Le opinioni degli studenti&amp;quot;&quot;/&gt;&lt;property id=&quot;20307&quot; value=&quot;335&quot;/&gt;&lt;/object&gt;&lt;object type=&quot;3&quot; unique_id=&quot;10585&quot;&gt;&lt;property id=&quot;20148&quot; value=&quot;5&quot;/&gt;&lt;property id=&quot;20300&quot; value=&quot;Slide 23 - &amp;quot;Possibilità occupazionali&amp;quot;&quot;/&gt;&lt;property id=&quot;20307&quot; value=&quot;336&quot;/&gt;&lt;/object&gt;&lt;object type=&quot;3&quot; unique_id=&quot;10783&quot;&gt;&lt;property id=&quot;20148&quot; value=&quot;5&quot;/&gt;&lt;property id=&quot;20300&quot; value=&quot;Slide 6 - &amp;quot;Valutazione della ricerca&amp;quot;&quot;/&gt;&lt;property id=&quot;20307&quot; value=&quot;339&quot;/&gt;&lt;/object&gt;&lt;object type=&quot;3&quot; unique_id=&quot;10784&quot;&gt;&lt;property id=&quot;20148&quot; value=&quot;5&quot;/&gt;&lt;property id=&quot;20300&quot; value=&quot;Slide 8 - &amp;quot;Scegliere un percorso di studio&amp;quot;&quot;/&gt;&lt;property id=&quot;20307&quot; value=&quot;340&quot;/&gt;&lt;/object&gt;&lt;object type=&quot;3&quot; unique_id=&quot;10785&quot;&gt;&lt;property id=&quot;20148&quot; value=&quot;5&quot;/&gt;&lt;property id=&quot;20300&quot; value=&quot;Slide 9 - &amp;quot;Ingegneria&amp;quot;&quot;/&gt;&lt;property id=&quot;20307&quot; value=&quot;341&quot;/&gt;&lt;/object&gt;&lt;object type=&quot;3&quot; unique_id=&quot;10786&quot;&gt;&lt;property id=&quot;20148&quot; value=&quot;5&quot;/&gt;&lt;property id=&quot;20300&quot; value=&quot;Slide 24 - &amp;quot;Riferimenti&amp;quot;&quot;/&gt;&lt;property id=&quot;20307&quot; value=&quot;342&quot;/&gt;&lt;/object&gt;&lt;object type=&quot;3&quot; unique_id=&quot;10831&quot;&gt;&lt;property id=&quot;20148&quot; value=&quot;5&quot;/&gt;&lt;property id=&quot;20300&quot; value=&quot;Slide 19 - &amp;quot;Test di ingresso per Edile – Architettura&amp;quot;&quot;/&gt;&lt;property id=&quot;20307&quot; value=&quot;344&quot;/&gt;&lt;/object&gt;&lt;object type=&quot;3&quot; unique_id=&quot;11004&quot;&gt;&lt;property id=&quot;20148&quot; value=&quot;5&quot;/&gt;&lt;property id=&quot;20300&quot; value=&quot;Slide 18 - &amp;quot;Test di ingresso&amp;quot;&quot;/&gt;&lt;property id=&quot;20307&quot; value=&quot;345&quot;/&gt;&lt;/object&gt;&lt;/object&gt;&lt;/object&gt;&lt;/database&gt;"/>
  <p:tag name="SECTOMILLISECCONVERTED" val="1"/>
</p:tagLst>
</file>

<file path=ppt/theme/theme1.xml><?xml version="1.0" encoding="utf-8"?>
<a:theme xmlns:a="http://schemas.openxmlformats.org/drawingml/2006/main" name="Sfaccettatura">
  <a:themeElements>
    <a:clrScheme name="Colori Tor Vergata">
      <a:dk1>
        <a:srgbClr val="000000"/>
      </a:dk1>
      <a:lt1>
        <a:srgbClr val="FFFFFF"/>
      </a:lt1>
      <a:dk2>
        <a:srgbClr val="000000"/>
      </a:dk2>
      <a:lt2>
        <a:srgbClr val="7F7F7F"/>
      </a:lt2>
      <a:accent1>
        <a:srgbClr val="007D34"/>
      </a:accent1>
      <a:accent2>
        <a:srgbClr val="F98922"/>
      </a:accent2>
      <a:accent3>
        <a:srgbClr val="FFFFFF"/>
      </a:accent3>
      <a:accent4>
        <a:srgbClr val="000000"/>
      </a:accent4>
      <a:accent5>
        <a:srgbClr val="1D8BC2"/>
      </a:accent5>
      <a:accent6>
        <a:srgbClr val="7F7F7F"/>
      </a:accent6>
      <a:hlink>
        <a:srgbClr val="007D34"/>
      </a:hlink>
      <a:folHlink>
        <a:srgbClr val="7F7F7F"/>
      </a:folHlink>
    </a:clrScheme>
    <a:fontScheme name="Caratteri TorVergata">
      <a:majorFont>
        <a:latin typeface="Circe"/>
        <a:ea typeface=""/>
        <a:cs typeface=""/>
      </a:majorFont>
      <a:minorFont>
        <a:latin typeface="Circe"/>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noFill/>
        <a:ln>
          <a:solidFill>
            <a:srgbClr val="898989"/>
          </a:solidFill>
        </a:ln>
      </a:spPr>
      <a:bodyPr rtlCol="0" anchor="ctr"/>
      <a:lstStyle>
        <a:defPPr algn="l">
          <a:defRPr sz="14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1A97F5DED2004E906E199DB8D805E7" ma:contentTypeVersion="12" ma:contentTypeDescription="Create a new document." ma:contentTypeScope="" ma:versionID="9c4f6f0f5e31c0b9d408e048f9431d6f">
  <xsd:schema xmlns:xsd="http://www.w3.org/2001/XMLSchema" xmlns:xs="http://www.w3.org/2001/XMLSchema" xmlns:p="http://schemas.microsoft.com/office/2006/metadata/properties" xmlns:ns2="7926876d-2117-47f5-bfa1-c39f0d9f996b" xmlns:ns3="22c67910-c4c6-41f1-94ab-d1c20f8b9637" targetNamespace="http://schemas.microsoft.com/office/2006/metadata/properties" ma:root="true" ma:fieldsID="968d738b8fe30141dcd1a63b2c59066d" ns2:_="" ns3:_="">
    <xsd:import namespace="7926876d-2117-47f5-bfa1-c39f0d9f996b"/>
    <xsd:import namespace="22c67910-c4c6-41f1-94ab-d1c20f8b963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26876d-2117-47f5-bfa1-c39f0d9f9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c67910-c4c6-41f1-94ab-d1c20f8b96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ea566c-0c0d-4091-97d4-0893d4bbc70e}" ma:internalName="TaxCatchAll" ma:showField="CatchAllData" ma:web="22c67910-c4c6-41f1-94ab-d1c20f8b96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926876d-2117-47f5-bfa1-c39f0d9f996b">
      <Terms xmlns="http://schemas.microsoft.com/office/infopath/2007/PartnerControls"/>
    </lcf76f155ced4ddcb4097134ff3c332f>
    <TaxCatchAll xmlns="22c67910-c4c6-41f1-94ab-d1c20f8b963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891889-BDCD-4EFA-9562-3AC6942D4741}"/>
</file>

<file path=customXml/itemProps2.xml><?xml version="1.0" encoding="utf-8"?>
<ds:datastoreItem xmlns:ds="http://schemas.openxmlformats.org/officeDocument/2006/customXml" ds:itemID="{04B4B71D-2B27-406B-A849-6E7D458952C4}">
  <ds:schemaRefs>
    <ds:schemaRef ds:uri="http://schemas.microsoft.com/office/2006/documentManagement/types"/>
    <ds:schemaRef ds:uri="http://schemas.microsoft.com/office/2006/metadata/properties"/>
    <ds:schemaRef ds:uri="http://www.w3.org/XML/1998/namespace"/>
    <ds:schemaRef ds:uri="fc2c908a-a07d-4cac-8e16-b3afa39179c0"/>
    <ds:schemaRef ds:uri="http://schemas.microsoft.com/office/infopath/2007/PartnerControls"/>
    <ds:schemaRef ds:uri="http://purl.org/dc/dcmitype/"/>
    <ds:schemaRef ds:uri="http://purl.org/dc/terms/"/>
    <ds:schemaRef ds:uri="http://schemas.openxmlformats.org/package/2006/metadata/core-properties"/>
    <ds:schemaRef ds:uri="af27f4f9-a966-402c-b167-42797591d91b"/>
    <ds:schemaRef ds:uri="http://purl.org/dc/elements/1.1/"/>
  </ds:schemaRefs>
</ds:datastoreItem>
</file>

<file path=customXml/itemProps3.xml><?xml version="1.0" encoding="utf-8"?>
<ds:datastoreItem xmlns:ds="http://schemas.openxmlformats.org/officeDocument/2006/customXml" ds:itemID="{94DB6E06-4FEE-4D1B-BE36-EDB1131568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4549</TotalTime>
  <Words>4900</Words>
  <Application>Microsoft Macintosh PowerPoint</Application>
  <PresentationFormat>Widescreen</PresentationFormat>
  <Paragraphs>595</Paragraphs>
  <Slides>46</Slides>
  <Notes>2</Notes>
  <HiddenSlides>0</HiddenSlides>
  <MMClips>5</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46</vt:i4>
      </vt:variant>
    </vt:vector>
  </HeadingPairs>
  <TitlesOfParts>
    <vt:vector size="56" baseType="lpstr">
      <vt:lpstr>Arial Rounded MT Bold</vt:lpstr>
      <vt:lpstr>Calibri</vt:lpstr>
      <vt:lpstr>Wingdings 3</vt:lpstr>
      <vt:lpstr>Tw Cen MT</vt:lpstr>
      <vt:lpstr>ElsevierGulliver</vt:lpstr>
      <vt:lpstr>Courier New</vt:lpstr>
      <vt:lpstr>Arial</vt:lpstr>
      <vt:lpstr>Helvetica</vt:lpstr>
      <vt:lpstr>Circe</vt:lpstr>
      <vt:lpstr>Sfaccettatura</vt:lpstr>
      <vt:lpstr>Enhancing CBRNe Security through Artificial Intelligence: Detection, Simulation, and Decision-Making</vt:lpstr>
      <vt:lpstr>Who am I?</vt:lpstr>
      <vt:lpstr>Agenda</vt:lpstr>
      <vt:lpstr>Objectives</vt:lpstr>
      <vt:lpstr>Introduction</vt:lpstr>
      <vt:lpstr>Introduction</vt:lpstr>
      <vt:lpstr>Introduction</vt:lpstr>
      <vt:lpstr>CBRN Threat Landscape</vt:lpstr>
      <vt:lpstr>C Threat Landscape</vt:lpstr>
      <vt:lpstr>C-AI Threat Landscape</vt:lpstr>
      <vt:lpstr>B Threat Landscape</vt:lpstr>
      <vt:lpstr>B-AI Threat Landscape</vt:lpstr>
      <vt:lpstr>RN Threat Landscape</vt:lpstr>
      <vt:lpstr>RN-AI Threat Landscape</vt:lpstr>
      <vt:lpstr>AI-CBRN Integration points</vt:lpstr>
      <vt:lpstr>AI-CBRN Integration points</vt:lpstr>
      <vt:lpstr>AI-CBRN Integration points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Impact Stories – Seven AI Use Cases</vt:lpstr>
      <vt:lpstr>AI – Communication</vt:lpstr>
      <vt:lpstr>AI – Communication</vt:lpstr>
      <vt:lpstr>Risk, Governance and Responsible AI</vt:lpstr>
      <vt:lpstr>Conclusion – 1/4</vt:lpstr>
      <vt:lpstr>Conclusion – 2/4</vt:lpstr>
      <vt:lpstr>Conclusion – 3/4</vt:lpstr>
      <vt:lpstr>Conclusion – 4/4</vt:lpstr>
      <vt:lpstr>Enhancing CBRNe Security through Artificial Intelligence: Detection, Simulation, and Decision-Making</vt:lpstr>
    </vt:vector>
  </TitlesOfParts>
  <Manager>Max.Schiraldi@uniroma2.eu</Manager>
  <Company>Università degli Studi di Roma Tor Vergata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Università degli Studi di Roma Tor Vergata</dc:title>
  <dc:subject>FORMAT; TEMPLATE; SCHEMA</dc:subject>
  <dc:creator>Max.Schiraldi@uniroma2.eu</dc:creator>
  <cp:keywords>Università degli Studi di Roma Tor Vergata</cp:keywords>
  <dc:description>Università degli Studi di Roma Tor Vergata</dc:description>
  <cp:lastModifiedBy>andrea malizia</cp:lastModifiedBy>
  <cp:revision>490</cp:revision>
  <dcterms:created xsi:type="dcterms:W3CDTF">2014-06-03T13:46:59Z</dcterms:created>
  <dcterms:modified xsi:type="dcterms:W3CDTF">2025-05-14T10:25:14Z</dcterms:modified>
  <cp:category>FORMAT;TEMPLATE;SCHEMA</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0x0101005E1A97F5DED2004E906E199DB8D805E7</vt:lpwstr>
  </property>
  <property fmtid="{D5CDD505-2E9C-101B-9397-08002B2CF9AE}" pid="3" name="MediaServiceImageTags">
    <vt:lpwstr/>
  </property>
</Properties>
</file>